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8" r:id="rId3"/>
  </p:sldMasterIdLst>
  <p:notesMasterIdLst>
    <p:notesMasterId r:id="rId45"/>
  </p:notesMasterIdLst>
  <p:sldIdLst>
    <p:sldId id="298"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97" r:id="rId30"/>
    <p:sldId id="282" r:id="rId31"/>
    <p:sldId id="283" r:id="rId32"/>
    <p:sldId id="284" r:id="rId33"/>
    <p:sldId id="285" r:id="rId34"/>
    <p:sldId id="286" r:id="rId35"/>
    <p:sldId id="287" r:id="rId36"/>
    <p:sldId id="288" r:id="rId37"/>
    <p:sldId id="289" r:id="rId38"/>
    <p:sldId id="291" r:id="rId39"/>
    <p:sldId id="292" r:id="rId40"/>
    <p:sldId id="290" r:id="rId41"/>
    <p:sldId id="293" r:id="rId42"/>
    <p:sldId id="294" r:id="rId43"/>
    <p:sldId id="295"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1502" y="72"/>
      </p:cViewPr>
      <p:guideLst/>
    </p:cSldViewPr>
  </p:slideViewPr>
  <p:notesTextViewPr>
    <p:cViewPr>
      <p:scale>
        <a:sx n="1" d="1"/>
        <a:sy n="1" d="1"/>
      </p:scale>
      <p:origin x="0" y="0"/>
    </p:cViewPr>
  </p:notesTextViewPr>
  <p:sorterViewPr>
    <p:cViewPr>
      <p:scale>
        <a:sx n="90" d="100"/>
        <a:sy n="90" d="100"/>
      </p:scale>
      <p:origin x="0" y="-48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EBDD3-FFD3-4176-989F-E308CD44F7D3}" type="datetimeFigureOut">
              <a:rPr lang="en-US" smtClean="0"/>
              <a:t>10/16/2024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B9632-D748-48DB-96BA-F38136764812}" type="slidenum">
              <a:rPr lang="en-US" smtClean="0"/>
              <a:t>‹#›</a:t>
            </a:fld>
            <a:endParaRPr lang="en-US"/>
          </a:p>
        </p:txBody>
      </p:sp>
    </p:spTree>
    <p:extLst>
      <p:ext uri="{BB962C8B-B14F-4D97-AF65-F5344CB8AC3E}">
        <p14:creationId xmlns:p14="http://schemas.microsoft.com/office/powerpoint/2010/main" val="350616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Cytosine" TargetMode="External"/><Relationship Id="rId13" Type="http://schemas.openxmlformats.org/officeDocument/2006/relationships/hyperlink" Target="https://en.wikipedia.org/wiki/Biotechnology" TargetMode="External"/><Relationship Id="rId18" Type="http://schemas.openxmlformats.org/officeDocument/2006/relationships/hyperlink" Target="https://en.wikipedia.org/wiki/DNA_sequencing#cite_note-:3-4" TargetMode="External"/><Relationship Id="rId3" Type="http://schemas.openxmlformats.org/officeDocument/2006/relationships/hyperlink" Target="https://en.wikipedia.org/wiki/Nucleic_acid_sequence" TargetMode="External"/><Relationship Id="rId7" Type="http://schemas.openxmlformats.org/officeDocument/2006/relationships/hyperlink" Target="https://en.wikipedia.org/wiki/Guanine" TargetMode="External"/><Relationship Id="rId12" Type="http://schemas.openxmlformats.org/officeDocument/2006/relationships/hyperlink" Target="https://en.wikipedia.org/wiki/Medical_diagnosis" TargetMode="External"/><Relationship Id="rId17" Type="http://schemas.openxmlformats.org/officeDocument/2006/relationships/hyperlink" Target="https://en.wikipedia.org/wiki/DNA_sequencing#cite_note-3" TargetMode="External"/><Relationship Id="rId2" Type="http://schemas.openxmlformats.org/officeDocument/2006/relationships/slide" Target="../slides/slide19.xml"/><Relationship Id="rId16" Type="http://schemas.openxmlformats.org/officeDocument/2006/relationships/hyperlink" Target="https://en.wikipedia.org/wiki/Systematics" TargetMode="External"/><Relationship Id="rId1" Type="http://schemas.openxmlformats.org/officeDocument/2006/relationships/notesMaster" Target="../notesMasters/notesMaster1.xml"/><Relationship Id="rId6" Type="http://schemas.openxmlformats.org/officeDocument/2006/relationships/hyperlink" Target="https://en.wikipedia.org/wiki/Adenine" TargetMode="External"/><Relationship Id="rId11" Type="http://schemas.openxmlformats.org/officeDocument/2006/relationships/hyperlink" Target="https://en.wikipedia.org/wiki/DNA_sequencing#cite_note-2" TargetMode="External"/><Relationship Id="rId5" Type="http://schemas.openxmlformats.org/officeDocument/2006/relationships/hyperlink" Target="https://en.wikipedia.org/wiki/DNA" TargetMode="External"/><Relationship Id="rId15" Type="http://schemas.openxmlformats.org/officeDocument/2006/relationships/hyperlink" Target="https://en.wikipedia.org/wiki/Virology" TargetMode="External"/><Relationship Id="rId10" Type="http://schemas.openxmlformats.org/officeDocument/2006/relationships/hyperlink" Target="https://en.wikipedia.org/wiki/DNA_sequencing#cite_note-1" TargetMode="External"/><Relationship Id="rId19" Type="http://schemas.openxmlformats.org/officeDocument/2006/relationships/hyperlink" Target="https://en.wikipedia.org/wiki/DNA_sequencing#cite_note-5" TargetMode="External"/><Relationship Id="rId4" Type="http://schemas.openxmlformats.org/officeDocument/2006/relationships/hyperlink" Target="https://en.wikipedia.org/wiki/Nucleotides" TargetMode="External"/><Relationship Id="rId9" Type="http://schemas.openxmlformats.org/officeDocument/2006/relationships/hyperlink" Target="https://en.wikipedia.org/wiki/Thymine" TargetMode="External"/><Relationship Id="rId14" Type="http://schemas.openxmlformats.org/officeDocument/2006/relationships/hyperlink" Target="https://en.wikipedia.org/wiki/Forensic_biolog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147C30-C718-435D-992D-02D7E673B02B}"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13753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D4394C-109D-4229-9B44-B92E4E33161B}"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181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Arial" panose="020B0604020202020204" pitchFamily="34" charset="0"/>
              </a:rPr>
              <a:t>https://en.wikipedia.org/wiki/Electromigration</a:t>
            </a:r>
          </a:p>
        </p:txBody>
      </p:sp>
    </p:spTree>
    <p:extLst>
      <p:ext uri="{BB962C8B-B14F-4D97-AF65-F5344CB8AC3E}">
        <p14:creationId xmlns:p14="http://schemas.microsoft.com/office/powerpoint/2010/main" val="277705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00018F-F788-457D-BF8E-1E2C4619906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201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2147265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5447B2-3ACC-4B30-8887-48A61948F3E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22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64673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4D5F83F-B888-4918-A40B-79E389DB6C18}" type="slidenum">
              <a:rPr lang="en-US">
                <a:solidFill>
                  <a:prstClr val="black"/>
                </a:solidFill>
              </a:rPr>
              <a:pPr/>
              <a:t>36</a:t>
            </a:fld>
            <a:endParaRPr lang="en-US">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49748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1204375E-AD0B-43AA-95AB-ABE0A196B2B8}" type="slidenum">
              <a:rPr lang="en-US">
                <a:solidFill>
                  <a:prstClr val="black"/>
                </a:solidFill>
              </a:rPr>
              <a:pPr/>
              <a:t>37</a:t>
            </a:fld>
            <a:endParaRPr lang="en-US">
              <a:solidFill>
                <a:prstClr val="black"/>
              </a:solidFill>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50104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purification:</a:t>
            </a:r>
          </a:p>
          <a:p>
            <a:pPr eaLnBrk="1" hangingPunct="1">
              <a:spcBef>
                <a:spcPct val="0"/>
              </a:spcBef>
            </a:pPr>
            <a:r>
              <a:rPr lang="en-US" altLang="en-US"/>
              <a:t>The main impurities :graphite (wrapped up) sheets, amorphous carbon, metal catalyst and the smaller fullerenes…</a:t>
            </a:r>
          </a:p>
          <a:p>
            <a:pPr eaLnBrk="1" hangingPunct="1">
              <a:spcBef>
                <a:spcPct val="0"/>
              </a:spcBef>
            </a:pPr>
            <a:r>
              <a:rPr lang="en-US" altLang="en-US"/>
              <a:t>Rules :</a:t>
            </a:r>
            <a:br>
              <a:rPr lang="en-US" altLang="en-US"/>
            </a:br>
            <a:r>
              <a:rPr lang="en-US" altLang="en-US"/>
              <a:t>-separate the SWNTs from the impurities</a:t>
            </a:r>
          </a:p>
          <a:p>
            <a:pPr eaLnBrk="1" hangingPunct="1">
              <a:spcBef>
                <a:spcPct val="0"/>
              </a:spcBef>
              <a:buFont typeface="Wingdings" panose="05000000000000000000" pitchFamily="2" charset="2"/>
              <a:buNone/>
            </a:pPr>
            <a:r>
              <a:rPr lang="en-US" altLang="en-US"/>
              <a:t>	- give a more homogeneous diameter or size distribution.</a:t>
            </a:r>
          </a:p>
          <a:p>
            <a:pPr eaLnBrk="1" hangingPunct="1">
              <a:spcBef>
                <a:spcPct val="0"/>
              </a:spcBef>
            </a:pPr>
            <a:endParaRPr lang="en-US" altLang="en-US"/>
          </a:p>
          <a:p>
            <a:pPr eaLnBrk="1" hangingPunct="1">
              <a:spcBef>
                <a:spcPct val="0"/>
              </a:spcBef>
            </a:pPr>
            <a:r>
              <a:rPr lang="en-US" altLang="en-US"/>
              <a:t>The techniques that will be discussed are oxidation, acid treatment, annealing, ultrasonication, micro filtration, ferromagnetic separation, cutting, functionalisation and chromatography techniques.</a:t>
            </a:r>
          </a:p>
        </p:txBody>
      </p:sp>
      <p:sp>
        <p:nvSpPr>
          <p:cNvPr id="190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2177E5-EE27-426F-B832-73A7CF8F8CA9}"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46840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1 min</a:t>
            </a:r>
          </a:p>
        </p:txBody>
      </p:sp>
      <p:sp>
        <p:nvSpPr>
          <p:cNvPr id="192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82634C-C153-47EB-905A-C61BE3EF261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43384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https://www.youtube.com/watch?v=VxMM4g2Sk8U</a:t>
            </a:r>
          </a:p>
        </p:txBody>
      </p:sp>
      <p:sp>
        <p:nvSpPr>
          <p:cNvPr id="195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991ADC-BF99-4240-8B24-C5941938FE8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58203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DNA sequencing</a:t>
            </a:r>
            <a:r>
              <a:rPr lang="en-US" altLang="en-US"/>
              <a:t> is the process of determining the </a:t>
            </a:r>
            <a:r>
              <a:rPr lang="en-US" altLang="en-US">
                <a:hlinkClick r:id="rId3" tooltip="Nucleic acid sequence"/>
              </a:rPr>
              <a:t>nucleic acid sequence</a:t>
            </a:r>
            <a:r>
              <a:rPr lang="en-US" altLang="en-US"/>
              <a:t> – the order of </a:t>
            </a:r>
            <a:r>
              <a:rPr lang="en-US" altLang="en-US">
                <a:hlinkClick r:id="rId4" tooltip="Nucleotides"/>
              </a:rPr>
              <a:t>nucleotides</a:t>
            </a:r>
            <a:r>
              <a:rPr lang="en-US" altLang="en-US"/>
              <a:t> in </a:t>
            </a:r>
            <a:r>
              <a:rPr lang="en-US" altLang="en-US">
                <a:hlinkClick r:id="rId5" tooltip="DNA"/>
              </a:rPr>
              <a:t>DNA</a:t>
            </a:r>
            <a:r>
              <a:rPr lang="en-US" altLang="en-US"/>
              <a:t>. It includes any method or technology that is used to determine the order of the four bases: </a:t>
            </a:r>
            <a:r>
              <a:rPr lang="en-US" altLang="en-US">
                <a:hlinkClick r:id="rId6" tooltip="Adenine"/>
              </a:rPr>
              <a:t>adenine</a:t>
            </a:r>
            <a:r>
              <a:rPr lang="en-US" altLang="en-US"/>
              <a:t>, </a:t>
            </a:r>
            <a:r>
              <a:rPr lang="en-US" altLang="en-US">
                <a:hlinkClick r:id="rId7" tooltip="Guanine"/>
              </a:rPr>
              <a:t>guanine</a:t>
            </a:r>
            <a:r>
              <a:rPr lang="en-US" altLang="en-US"/>
              <a:t>, </a:t>
            </a:r>
            <a:r>
              <a:rPr lang="en-US" altLang="en-US">
                <a:hlinkClick r:id="rId8" tooltip="Cytosine"/>
              </a:rPr>
              <a:t>cytosine</a:t>
            </a:r>
            <a:r>
              <a:rPr lang="en-US" altLang="en-US"/>
              <a:t>, and </a:t>
            </a:r>
            <a:r>
              <a:rPr lang="en-US" altLang="en-US">
                <a:hlinkClick r:id="rId9" tooltip="Thymine"/>
              </a:rPr>
              <a:t>thymine</a:t>
            </a:r>
            <a:r>
              <a:rPr lang="en-US" altLang="en-US"/>
              <a:t>. The advent of rapid DNA sequencing methods has greatly accelerated biological and medical research and discovery.</a:t>
            </a:r>
            <a:r>
              <a:rPr lang="en-US" altLang="en-US" baseline="30000">
                <a:hlinkClick r:id="rId10"/>
              </a:rPr>
              <a:t>[1]</a:t>
            </a:r>
            <a:r>
              <a:rPr lang="en-US" altLang="en-US" baseline="30000">
                <a:hlinkClick r:id="rId11"/>
              </a:rPr>
              <a:t>[2]</a:t>
            </a:r>
            <a:r>
              <a:rPr lang="en-US" altLang="en-US"/>
              <a:t> </a:t>
            </a:r>
          </a:p>
          <a:p>
            <a:r>
              <a:rPr lang="en-US" altLang="en-US"/>
              <a:t>Knowledge of </a:t>
            </a:r>
            <a:r>
              <a:rPr lang="en-US" altLang="en-US" b="1"/>
              <a:t>DNA sequences</a:t>
            </a:r>
            <a:r>
              <a:rPr lang="en-US" altLang="en-US"/>
              <a:t> has become indispensable for basic biological research, and in numerous applied fields such as </a:t>
            </a:r>
            <a:r>
              <a:rPr lang="en-US" altLang="en-US">
                <a:hlinkClick r:id="rId12" tooltip="Medical diagnosis"/>
              </a:rPr>
              <a:t>medical diagnosis</a:t>
            </a:r>
            <a:r>
              <a:rPr lang="en-US" altLang="en-US"/>
              <a:t>, </a:t>
            </a:r>
            <a:r>
              <a:rPr lang="en-US" altLang="en-US">
                <a:hlinkClick r:id="rId13" tooltip="Biotechnology"/>
              </a:rPr>
              <a:t>biotechnology</a:t>
            </a:r>
            <a:r>
              <a:rPr lang="en-US" altLang="en-US"/>
              <a:t>, </a:t>
            </a:r>
            <a:r>
              <a:rPr lang="en-US" altLang="en-US">
                <a:hlinkClick r:id="rId14" tooltip="Forensic biology"/>
              </a:rPr>
              <a:t>forensic biology</a:t>
            </a:r>
            <a:r>
              <a:rPr lang="en-US" altLang="en-US"/>
              <a:t>, </a:t>
            </a:r>
            <a:r>
              <a:rPr lang="en-US" altLang="en-US">
                <a:hlinkClick r:id="rId15" tooltip="Virology"/>
              </a:rPr>
              <a:t>virology</a:t>
            </a:r>
            <a:r>
              <a:rPr lang="en-US" altLang="en-US"/>
              <a:t> and biological </a:t>
            </a:r>
            <a:r>
              <a:rPr lang="en-US" altLang="en-US">
                <a:hlinkClick r:id="rId16" tooltip="Systematics"/>
              </a:rPr>
              <a:t>systematics</a:t>
            </a:r>
            <a:r>
              <a:rPr lang="en-US" altLang="en-US"/>
              <a:t>. Comparing healthy and mutated DNA sequences can diagnose different diseases including various cancers,</a:t>
            </a:r>
            <a:r>
              <a:rPr lang="en-US" altLang="en-US" baseline="30000">
                <a:hlinkClick r:id="rId17"/>
              </a:rPr>
              <a:t>[3]</a:t>
            </a:r>
            <a:r>
              <a:rPr lang="en-US" altLang="en-US"/>
              <a:t> characterize antibody repertoire,</a:t>
            </a:r>
            <a:r>
              <a:rPr lang="en-US" altLang="en-US" baseline="30000">
                <a:hlinkClick r:id="rId18"/>
              </a:rPr>
              <a:t>[4]</a:t>
            </a:r>
            <a:r>
              <a:rPr lang="en-US" altLang="en-US"/>
              <a:t> and can be used to guide patient treatment.</a:t>
            </a:r>
            <a:r>
              <a:rPr lang="en-US" altLang="en-US" baseline="30000">
                <a:hlinkClick r:id="rId19"/>
              </a:rPr>
              <a:t>[5]</a:t>
            </a:r>
            <a:r>
              <a:rPr lang="en-US" altLang="en-US"/>
              <a:t> Having a quick way to sequence DNA allows for faster and more individualized medical care to be administered, and for more organisms to be identified and cataloged.</a:t>
            </a:r>
            <a:r>
              <a:rPr lang="en-US" altLang="en-US" baseline="30000">
                <a:hlinkClick r:id="rId18"/>
              </a:rPr>
              <a:t>[4]</a:t>
            </a:r>
            <a:r>
              <a:rPr lang="en-US" altLang="en-US"/>
              <a:t> </a:t>
            </a:r>
          </a:p>
          <a:p>
            <a:endParaRPr lang="en-US" altLang="en-US"/>
          </a:p>
        </p:txBody>
      </p:sp>
      <p:sp>
        <p:nvSpPr>
          <p:cNvPr id="199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2BA6AD-3C87-4A60-8292-DC14F7E863B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92508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altLang="en-US" sz="1100" b="1"/>
              <a:t>The battery is made up of cellulose paper embedded with aligned carbon nanotube electrode and electrolyte; </a:t>
            </a:r>
            <a:r>
              <a:rPr lang="en-US" altLang="en-US" sz="1100"/>
              <a:t>could be mistaken for a simple sheet of black paper.</a:t>
            </a:r>
          </a:p>
          <a:p>
            <a:pPr eaLnBrk="1" hangingPunct="1">
              <a:lnSpc>
                <a:spcPct val="90000"/>
              </a:lnSpc>
              <a:spcBef>
                <a:spcPct val="0"/>
              </a:spcBef>
            </a:pPr>
            <a:r>
              <a:rPr lang="en-US" altLang="en-US" sz="1100"/>
              <a:t>-The device, engineered to function as both a lithium-ion battery and a supercapacitor, can provide the long, steady power output comparable to a conventional battery, as well as a supercapacitor’s quick burst of high energy.</a:t>
            </a:r>
          </a:p>
          <a:p>
            <a:pPr eaLnBrk="1" hangingPunct="1">
              <a:lnSpc>
                <a:spcPct val="90000"/>
              </a:lnSpc>
              <a:spcBef>
                <a:spcPct val="0"/>
              </a:spcBef>
            </a:pPr>
            <a:r>
              <a:rPr lang="en-US" altLang="en-US" sz="1100"/>
              <a:t>The battery is lightweight, extremely thin, and flexible.  </a:t>
            </a:r>
            <a:r>
              <a:rPr lang="en-US" altLang="en-US" sz="1000"/>
              <a:t>They can be twisted, folded, or cut into any shape with no loss of mechanical integrity or efficiency. The paper batteries can also be stacked, like printer paper, to boost the total power output.</a:t>
            </a:r>
            <a:endParaRPr lang="en-US" altLang="en-US" sz="1100"/>
          </a:p>
          <a:p>
            <a:pPr eaLnBrk="1" hangingPunct="1">
              <a:lnSpc>
                <a:spcPct val="90000"/>
              </a:lnSpc>
              <a:spcBef>
                <a:spcPct val="0"/>
              </a:spcBef>
            </a:pPr>
            <a:r>
              <a:rPr lang="en-US" altLang="en-US" sz="1100"/>
              <a:t>-Has the ability to function in temperatures up to 300 degrees Fahrenheit and down to 100 below zero</a:t>
            </a:r>
          </a:p>
          <a:p>
            <a:pPr eaLnBrk="1" hangingPunct="1">
              <a:lnSpc>
                <a:spcPct val="90000"/>
              </a:lnSpc>
              <a:spcBef>
                <a:spcPct val="0"/>
              </a:spcBef>
            </a:pPr>
            <a:r>
              <a:rPr lang="en-US" altLang="en-US" sz="1000"/>
              <a:t>-Along with use in small handheld electronics, the paper batteries’ light weight could make them ideal for use in cars, boats, and airplanes</a:t>
            </a:r>
          </a:p>
          <a:p>
            <a:pPr eaLnBrk="1" hangingPunct="1">
              <a:lnSpc>
                <a:spcPct val="90000"/>
              </a:lnSpc>
              <a:spcBef>
                <a:spcPct val="0"/>
              </a:spcBef>
            </a:pPr>
            <a:r>
              <a:rPr lang="en-US" altLang="en-US" sz="1000"/>
              <a:t>-The device has potential to be a power supply for devices implanted in the body, such as a pacemaker. The naturally occurring electrolytes in human sweat, blood, and urine can be used to activate the battery device.</a:t>
            </a:r>
          </a:p>
          <a:p>
            <a:pPr eaLnBrk="1" hangingPunct="1">
              <a:lnSpc>
                <a:spcPct val="90000"/>
              </a:lnSpc>
              <a:spcBef>
                <a:spcPct val="0"/>
              </a:spcBef>
            </a:pPr>
            <a:endParaRPr lang="en-US" altLang="en-US" sz="1100"/>
          </a:p>
        </p:txBody>
      </p:sp>
      <p:sp>
        <p:nvSpPr>
          <p:cNvPr id="20173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2C4CE0-EA03-449C-99DE-78B0745CC77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964708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AE954A-5FC5-426C-AB3B-6E9BE3D64CD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37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very thin carbon nanotube films, once fed by sound frequency electric currents, can emit loud sounds. This could lead to a new generation of cheap, flat speakers</a:t>
            </a:r>
          </a:p>
          <a:p>
            <a:pPr eaLnBrk="1" hangingPunct="1">
              <a:spcBef>
                <a:spcPct val="0"/>
              </a:spcBef>
            </a:pPr>
            <a:r>
              <a:rPr lang="en-US" altLang="en-US"/>
              <a:t>The extremely low heat capacity per unit area of carbon nanotube thin films leads to a wide frequency response range and a high sound pressure level. </a:t>
            </a:r>
          </a:p>
          <a:p>
            <a:pPr eaLnBrk="1" hangingPunct="1">
              <a:spcBef>
                <a:spcPct val="0"/>
              </a:spcBef>
            </a:pPr>
            <a:r>
              <a:rPr lang="en-US" altLang="en-US"/>
              <a:t>carbon nanotube thin film loudspeakers are transparent, flexible, stretchable, and magnet-free. </a:t>
            </a:r>
          </a:p>
          <a:p>
            <a:pPr eaLnBrk="1" hangingPunct="1">
              <a:spcBef>
                <a:spcPct val="0"/>
              </a:spcBef>
            </a:pPr>
            <a:r>
              <a:rPr lang="en-US" altLang="en-US"/>
              <a:t>They can be made into any shape and size, freestanding or on any insulating surfaces.</a:t>
            </a:r>
          </a:p>
          <a:p>
            <a:pPr eaLnBrk="1" hangingPunct="1">
              <a:spcBef>
                <a:spcPct val="0"/>
              </a:spcBef>
            </a:pPr>
            <a:r>
              <a:rPr lang="en-US" altLang="en-US"/>
              <a:t>Since they are transparent when fully stretched, the sheets could be attached to the front of an LCD screen to replace standard speakers.</a:t>
            </a:r>
          </a:p>
        </p:txBody>
      </p:sp>
    </p:spTree>
    <p:extLst>
      <p:ext uri="{BB962C8B-B14F-4D97-AF65-F5344CB8AC3E}">
        <p14:creationId xmlns:p14="http://schemas.microsoft.com/office/powerpoint/2010/main" val="2340345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BDC232-26DD-4B58-9CC6-90996BCDA5CD}"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58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Aerogels made from carbon nanotubes (CNTs) can serve as electrically powered artificial muscles</a:t>
            </a:r>
          </a:p>
          <a:p>
            <a:pPr eaLnBrk="1" hangingPunct="1">
              <a:spcBef>
                <a:spcPct val="0"/>
              </a:spcBef>
            </a:pPr>
            <a:r>
              <a:rPr lang="en-US" altLang="en-US"/>
              <a:t>Turn electrical energy into mechanical energy, have possible applications in robotics, prosthetic devices, and microscopic pumps. </a:t>
            </a:r>
          </a:p>
          <a:p>
            <a:pPr eaLnBrk="1" hangingPunct="1">
              <a:spcBef>
                <a:spcPct val="0"/>
              </a:spcBef>
            </a:pPr>
            <a:r>
              <a:rPr lang="en-US" altLang="en-US"/>
              <a:t>The nanotube aerogel sheets are drawn out of multiwalled CNTs so the nanotubes line up along the length of the sheet. </a:t>
            </a:r>
          </a:p>
          <a:p>
            <a:pPr eaLnBrk="1" hangingPunct="1">
              <a:spcBef>
                <a:spcPct val="0"/>
              </a:spcBef>
            </a:pPr>
            <a:r>
              <a:rPr lang="en-US" altLang="en-US"/>
              <a:t>When a positive voltage is applied to the sheet, the sheet becomes about 220% wider and thicker because of electrostatic repulsive forces. </a:t>
            </a:r>
          </a:p>
          <a:p>
            <a:pPr eaLnBrk="1" hangingPunct="1">
              <a:spcBef>
                <a:spcPct val="0"/>
              </a:spcBef>
            </a:pPr>
            <a:r>
              <a:rPr lang="en-US" altLang="en-US"/>
              <a:t>The sheets flex about three orders of magnitude faster and generate more than 30 times the force compared to the same cross-sectional area of natural human muscles. </a:t>
            </a:r>
          </a:p>
          <a:p>
            <a:pPr eaLnBrk="1" hangingPunct="1">
              <a:spcBef>
                <a:spcPct val="0"/>
              </a:spcBef>
            </a:pPr>
            <a:r>
              <a:rPr lang="en-US" altLang="en-US"/>
              <a:t>They also work over a wide range of temperatures, from 80 to 1500 K, </a:t>
            </a:r>
          </a:p>
          <a:p>
            <a:pPr eaLnBrk="1" hangingPunct="1">
              <a:spcBef>
                <a:spcPct val="0"/>
              </a:spcBef>
            </a:pPr>
            <a:r>
              <a:rPr lang="en-US" altLang="en-US"/>
              <a:t>Additionally, because the density of the sheets changes as they widen and thicken, they may also have applications as tunable electrodes for applications such as solar cells and organic light-emitting displays.</a:t>
            </a:r>
          </a:p>
        </p:txBody>
      </p:sp>
    </p:spTree>
    <p:extLst>
      <p:ext uri="{BB962C8B-B14F-4D97-AF65-F5344CB8AC3E}">
        <p14:creationId xmlns:p14="http://schemas.microsoft.com/office/powerpoint/2010/main" val="2694893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FE2D5A-D9D4-4273-A055-0389CF611A6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78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 thermo-electrochemical cell using multiwalled carbon nanotubes as electrodes is able to convert heat into electricity 3x more efficiently than conventional thermocells using platinum electrodes.  Proposed applications are converting waste heat from industrial plants or pipelines.  It is estimated large thermocells will produce power at $2.76 per watt from freely available waste energy, compared with $4.31 per watt for solar cells.</a:t>
            </a:r>
          </a:p>
        </p:txBody>
      </p:sp>
    </p:spTree>
    <p:extLst>
      <p:ext uri="{BB962C8B-B14F-4D97-AF65-F5344CB8AC3E}">
        <p14:creationId xmlns:p14="http://schemas.microsoft.com/office/powerpoint/2010/main" val="711495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9611C7-5A1B-4692-AFAB-2654FEB2E1B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C311E-966E-4742-8076-93005F286A4F}" type="slidenum">
              <a:rPr lang="en-US" smtClean="0"/>
              <a:t>‹#›</a:t>
            </a:fld>
            <a:endParaRPr lang="en-US"/>
          </a:p>
        </p:txBody>
      </p:sp>
    </p:spTree>
    <p:extLst>
      <p:ext uri="{BB962C8B-B14F-4D97-AF65-F5344CB8AC3E}">
        <p14:creationId xmlns:p14="http://schemas.microsoft.com/office/powerpoint/2010/main" val="977910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611C7-5A1B-4692-AFAB-2654FEB2E1B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C311E-966E-4742-8076-93005F286A4F}" type="slidenum">
              <a:rPr lang="en-US" smtClean="0"/>
              <a:t>‹#›</a:t>
            </a:fld>
            <a:endParaRPr lang="en-US"/>
          </a:p>
        </p:txBody>
      </p:sp>
    </p:spTree>
    <p:extLst>
      <p:ext uri="{BB962C8B-B14F-4D97-AF65-F5344CB8AC3E}">
        <p14:creationId xmlns:p14="http://schemas.microsoft.com/office/powerpoint/2010/main" val="3970732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611C7-5A1B-4692-AFAB-2654FEB2E1B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C311E-966E-4742-8076-93005F286A4F}" type="slidenum">
              <a:rPr lang="en-US" smtClean="0"/>
              <a:t>‹#›</a:t>
            </a:fld>
            <a:endParaRPr lang="en-US"/>
          </a:p>
        </p:txBody>
      </p:sp>
    </p:spTree>
    <p:extLst>
      <p:ext uri="{BB962C8B-B14F-4D97-AF65-F5344CB8AC3E}">
        <p14:creationId xmlns:p14="http://schemas.microsoft.com/office/powerpoint/2010/main" val="1794636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80807B9-0CE2-4A49-A734-D47456CD587B}"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5F0F14F-33E8-47FD-8C81-3625F48BCA29}"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151221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38729EB-0955-45F8-810A-1372B9688D8D}"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98C9777-8E32-409F-844C-17712DE0AE76}"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05417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663BF9D-0C73-4568-B846-9A5FF5A2E428}"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1AB240D-DE7F-4ED0-BAFF-5ADF8C302A47}"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903646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F45EF4C-1FFD-4706-94AB-9FFC330656DD}"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C481A58-4CA0-4EBC-A4F9-4A2D0B21144C}"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56514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323407-7436-4677-AA47-03F6484DAAB9}"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503F74A-AC8D-406F-8627-7C3C84B4167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726050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1A6BE5B-7986-4608-9EF1-3616D816F315}"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407E757-CA85-46CE-9906-2F528BCC942D}"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929646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68C20A6-30E7-4CEC-B5E9-E636DB13B61D}"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79FFC8C-36B2-4218-8E4D-627CFBC2F59D}"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23384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D6F5E1A-29E8-49C1-991B-FF9411B533A5}"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BB42B2C-F0D1-481A-8624-7C37FFD1C0F1}"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146882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611C7-5A1B-4692-AFAB-2654FEB2E1B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C311E-966E-4742-8076-93005F286A4F}" type="slidenum">
              <a:rPr lang="en-US" smtClean="0"/>
              <a:t>‹#›</a:t>
            </a:fld>
            <a:endParaRPr lang="en-US"/>
          </a:p>
        </p:txBody>
      </p:sp>
    </p:spTree>
    <p:extLst>
      <p:ext uri="{BB962C8B-B14F-4D97-AF65-F5344CB8AC3E}">
        <p14:creationId xmlns:p14="http://schemas.microsoft.com/office/powerpoint/2010/main" val="90481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DA2696F-87E1-4513-9F2D-06D20D1C3775}"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0B31BFA-A660-43E1-8240-DD2F37B186BD}"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26698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AD3D7C2-5173-43D9-A055-6E98DCD296AE}"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244EB08-E17A-4588-9D27-9C4B62F6018B}"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701216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CAFBCFD-88C7-4F36-8871-8EA37F9A69F4}"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D09369A-B2EA-45B8-8A5E-3A853EDF575D}"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877724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Rectangle 22"/>
          <p:cNvSpPr>
            <a:spLocks/>
          </p:cNvSpPr>
          <p:nvPr userDrawn="1"/>
        </p:nvSpPr>
        <p:spPr bwMode="auto">
          <a:xfrm>
            <a:off x="0" y="2928938"/>
            <a:ext cx="9197975" cy="34925"/>
          </a:xfrm>
          <a:prstGeom prst="rect">
            <a:avLst/>
          </a:prstGeom>
          <a:gradFill rotWithShape="0">
            <a:gsLst>
              <a:gs pos="0">
                <a:srgbClr val="5FB3DA"/>
              </a:gs>
              <a:gs pos="100000">
                <a:srgbClr val="9BE61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E"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5" name="Text Box 31"/>
          <p:cNvSpPr txBox="1">
            <a:spLocks noChangeArrowheads="1"/>
          </p:cNvSpPr>
          <p:nvPr userDrawn="1"/>
        </p:nvSpPr>
        <p:spPr bwMode="auto">
          <a:xfrm>
            <a:off x="304800" y="2819400"/>
            <a:ext cx="6553200" cy="457200"/>
          </a:xfrm>
          <a:prstGeom prst="rect">
            <a:avLst/>
          </a:prstGeom>
          <a:noFill/>
          <a:ln>
            <a:noFill/>
          </a:ln>
        </p:spPr>
        <p:txBody>
          <a:bodyPr>
            <a:spAutoFit/>
          </a:bodyPr>
          <a:lstStyle>
            <a:lvl1pPr>
              <a:defRPr sz="2400" b="1">
                <a:solidFill>
                  <a:schemeClr val="tx1"/>
                </a:solidFill>
                <a:latin typeface="Arial" pitchFamily="34" charset="0"/>
                <a:ea typeface="ＭＳ Ｐゴシック" pitchFamily="34" charset="-128"/>
              </a:defRPr>
            </a:lvl1pPr>
            <a:lvl2pPr marL="742950" indent="-285750">
              <a:defRPr sz="2400" b="1">
                <a:solidFill>
                  <a:schemeClr val="tx1"/>
                </a:solidFill>
                <a:latin typeface="Arial" pitchFamily="34" charset="0"/>
                <a:ea typeface="ＭＳ Ｐゴシック" pitchFamily="34" charset="-128"/>
              </a:defRPr>
            </a:lvl2pPr>
            <a:lvl3pPr marL="1143000" indent="-228600">
              <a:defRPr sz="2400" b="1">
                <a:solidFill>
                  <a:schemeClr val="tx1"/>
                </a:solidFill>
                <a:latin typeface="Arial" pitchFamily="34" charset="0"/>
                <a:ea typeface="ＭＳ Ｐゴシック" pitchFamily="34" charset="-128"/>
              </a:defRPr>
            </a:lvl3pPr>
            <a:lvl4pPr marL="1600200" indent="-228600">
              <a:defRPr sz="2400" b="1">
                <a:solidFill>
                  <a:schemeClr val="tx1"/>
                </a:solidFill>
                <a:latin typeface="Arial" pitchFamily="34" charset="0"/>
                <a:ea typeface="ＭＳ Ｐゴシック" pitchFamily="34" charset="-128"/>
              </a:defRPr>
            </a:lvl4pPr>
            <a:lvl5pPr marL="2057400" indent="-22860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Arial" panose="020B0604020202020204" pitchFamily="34" charset="0"/>
            </a:endParaRPr>
          </a:p>
        </p:txBody>
      </p:sp>
      <p:sp>
        <p:nvSpPr>
          <p:cNvPr id="4" name="Title 3"/>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6" name="Date Placeholder 4"/>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3791DBF-B24C-411B-8DB9-A6151B0DAC12}"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4183F0C-BAB3-4F76-BC49-84776E32499C}"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87017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a:solidFill>
                  <a:srgbClr val="0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9A359F8-BB24-43F1-A88B-F73BD8A0A7CE}" type="datetime1">
              <a:rPr kumimoji="0" lang="en-US" sz="1200" b="0" i="0" u="none" strike="noStrike" kern="1200" cap="none" spc="0" normalizeH="0" baseline="0" noProof="0">
                <a:ln>
                  <a:noFill/>
                </a:ln>
                <a:solidFill>
                  <a:srgbClr val="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7" name="Rectangle 5"/>
          <p:cNvSpPr>
            <a:spLocks noGrp="1" noChangeArrowheads="1"/>
          </p:cNvSpPr>
          <p:nvPr>
            <p:ph type="ftr" sz="quarter" idx="11"/>
          </p:nvPr>
        </p:nvSpPr>
        <p:spPr/>
        <p:txBody>
          <a:bodyPr/>
          <a:lstStyle>
            <a:lvl1pPr>
              <a:defRPr>
                <a:solidFill>
                  <a:srgbClr val="00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8" name="Rectangle 6"/>
          <p:cNvSpPr>
            <a:spLocks noGrp="1" noChangeArrowheads="1"/>
          </p:cNvSpPr>
          <p:nvPr>
            <p:ph type="sldNum" sz="quarter" idx="12"/>
          </p:nvPr>
        </p:nvSpPr>
        <p:spPr/>
        <p:txBody>
          <a:bodyPr/>
          <a:lstStyle>
            <a:lvl1pPr>
              <a:defRPr>
                <a:solidFill>
                  <a:srgbClr val="000000"/>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84A9D8-1D7F-4C53-B4B0-B77EEB939056}"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19004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763000" cy="914400"/>
          </a:xfrm>
        </p:spPr>
        <p:txBody>
          <a:bodyPr/>
          <a:lstStyle/>
          <a:p>
            <a:r>
              <a:rPr lang="en-US"/>
              <a:t>Click to edit Master title style</a:t>
            </a:r>
          </a:p>
        </p:txBody>
      </p:sp>
      <p:sp>
        <p:nvSpPr>
          <p:cNvPr id="3" name="Text Placeholder 2"/>
          <p:cNvSpPr>
            <a:spLocks noGrp="1"/>
          </p:cNvSpPr>
          <p:nvPr>
            <p:ph type="body" sz="half" idx="1"/>
          </p:nvPr>
        </p:nvSpPr>
        <p:spPr>
          <a:xfrm>
            <a:off x="0" y="1066800"/>
            <a:ext cx="9144000" cy="2667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0" y="3886200"/>
            <a:ext cx="9144000" cy="2667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0" y="6629400"/>
            <a:ext cx="4191000" cy="457200"/>
          </a:xfrm>
        </p:spPr>
        <p:txBody>
          <a:bodyPr/>
          <a:lstStyle>
            <a:lvl1pPr algn="l">
              <a:defRPr b="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1"/>
          </p:nvPr>
        </p:nvSpPr>
        <p:spPr>
          <a:xfrm>
            <a:off x="3200400" y="6629400"/>
            <a:ext cx="2590800" cy="30480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EA14176-3351-48AB-9B60-31C9C130D30C}"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517228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914400"/>
          </a:xfrm>
        </p:spPr>
        <p:txBody>
          <a:bodyPr/>
          <a:lstStyle/>
          <a:p>
            <a:r>
              <a:rPr lang="en-US"/>
              <a:t>Click to edit Master title style</a:t>
            </a:r>
          </a:p>
        </p:txBody>
      </p:sp>
      <p:sp>
        <p:nvSpPr>
          <p:cNvPr id="3" name="Table Placeholder 2"/>
          <p:cNvSpPr>
            <a:spLocks noGrp="1"/>
          </p:cNvSpPr>
          <p:nvPr>
            <p:ph type="tbl" idx="1"/>
          </p:nvPr>
        </p:nvSpPr>
        <p:spPr>
          <a:xfrm>
            <a:off x="685800" y="1447800"/>
            <a:ext cx="7772400" cy="4648200"/>
          </a:xfrm>
        </p:spPr>
        <p:txBody>
          <a:bodyPr/>
          <a:lstStyle/>
          <a:p>
            <a:pPr lvl="0"/>
            <a:endParaRPr lang="en-US" noProof="0"/>
          </a:p>
        </p:txBody>
      </p:sp>
      <p:sp>
        <p:nvSpPr>
          <p:cNvPr id="4" name="Slide Number Placeholder 3"/>
          <p:cNvSpPr>
            <a:spLocks noGrp="1"/>
          </p:cNvSpPr>
          <p:nvPr>
            <p:ph type="sldNum" sz="quarter" idx="10"/>
          </p:nvPr>
        </p:nvSpPr>
        <p:spPr>
          <a:xfrm>
            <a:off x="457200" y="6324600"/>
            <a:ext cx="457200" cy="4762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C92F999-61AC-4586-91B5-C5654B7484AD}" type="slidenum">
              <a:rPr kumimoji="0" lang="zh-TW" altLang="en-US" sz="1200" b="0" i="0" u="none" strike="noStrike" kern="1200" cap="none" spc="0" normalizeH="0" baseline="0" noProof="0">
                <a:ln>
                  <a:noFill/>
                </a:ln>
                <a:solidFill>
                  <a:srgbClr val="898989"/>
                </a:solidFill>
                <a:effectLst/>
                <a:uLnTx/>
                <a:uFillTx/>
                <a:latin typeface="Calibri" panose="020F0502020204030204" pitchFamily="34" charset="0"/>
                <a:ea typeface="新細明體"/>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TW" sz="1200" b="0" i="0" u="none" strike="noStrike" kern="1200" cap="none" spc="0" normalizeH="0" baseline="0" noProof="0">
              <a:ln>
                <a:noFill/>
              </a:ln>
              <a:solidFill>
                <a:srgbClr val="898989"/>
              </a:solidFill>
              <a:effectLst/>
              <a:uLnTx/>
              <a:uFillTx/>
              <a:latin typeface="Calibri" panose="020F0502020204030204" pitchFamily="34" charset="0"/>
              <a:ea typeface="新細明體"/>
              <a:cs typeface="Arial" panose="020B0604020202020204" pitchFamily="34" charset="0"/>
            </a:endParaRPr>
          </a:p>
        </p:txBody>
      </p:sp>
    </p:spTree>
    <p:extLst>
      <p:ext uri="{BB962C8B-B14F-4D97-AF65-F5344CB8AC3E}">
        <p14:creationId xmlns:p14="http://schemas.microsoft.com/office/powerpoint/2010/main" val="2961007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021ED8C-7646-4F82-B82C-BA97AB0C935B}"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47445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64CD89A-86D0-4EE1-892A-2026576CF476}"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534671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88756E0-B3BD-4D87-9D53-6C261897B92D}"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53736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9611C7-5A1B-4692-AFAB-2654FEB2E1B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5C311E-966E-4742-8076-93005F286A4F}" type="slidenum">
              <a:rPr lang="en-US" smtClean="0"/>
              <a:t>‹#›</a:t>
            </a:fld>
            <a:endParaRPr lang="en-US"/>
          </a:p>
        </p:txBody>
      </p:sp>
    </p:spTree>
    <p:extLst>
      <p:ext uri="{BB962C8B-B14F-4D97-AF65-F5344CB8AC3E}">
        <p14:creationId xmlns:p14="http://schemas.microsoft.com/office/powerpoint/2010/main" val="32316358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Footer Placeholder 8"/>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7" name="Slide Number Placeholder 9"/>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21F0812-5472-4E39-A3D3-7D3FBBE4FCFB}"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00370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92C9C28-4C76-4684-95AA-A0B478DDD73C}"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218653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C992F07-F022-4828-9A75-2C48D2D3B41F}"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105008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5"/>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4" name="Rectangle 6"/>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74AC56B-C812-49BB-A46D-7C7AB13D91F9}"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800877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7"/>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Footer Placeholder 8"/>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7" name="Slide Number Placeholder 9"/>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6EE90DA-8F80-4DA8-8015-1AFCB401C586}"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363287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7"/>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Footer Placeholder 8"/>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7" name="Slide Number Placeholder 9"/>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3F6B083-0DDB-4172-A3B4-C3EF0596A5AD}"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932904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7A17B9C-2C08-4A2B-B40F-746A2A2A6F7B}"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0891055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0D0C2FC-C86D-4F9B-9FAD-92A01B3FF8BC}"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428510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5"/>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8" name="Rectangle 6"/>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B478E77-6EDE-4557-9FF2-3515FFB3AE51}"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38202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98501ED-8D44-4BD7-96CE-CE4D8D7B27EE}"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42598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9611C7-5A1B-4692-AFAB-2654FEB2E1B6}"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5C311E-966E-4742-8076-93005F286A4F}" type="slidenum">
              <a:rPr lang="en-US" smtClean="0"/>
              <a:t>‹#›</a:t>
            </a:fld>
            <a:endParaRPr lang="en-US"/>
          </a:p>
        </p:txBody>
      </p:sp>
    </p:spTree>
    <p:extLst>
      <p:ext uri="{BB962C8B-B14F-4D97-AF65-F5344CB8AC3E}">
        <p14:creationId xmlns:p14="http://schemas.microsoft.com/office/powerpoint/2010/main" val="385513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5"/>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8" name="Rectangle 6"/>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75A53E-351B-4239-8D27-84297B6ED445}"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110182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noChangeArrowheads="1"/>
          </p:cNvSpPr>
          <p:nvPr>
            <p:ph type="dt" sz="half" idx="10"/>
          </p:nvPr>
        </p:nvSpPr>
        <p:spPr/>
        <p:txBody>
          <a:bodyPr/>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Footer Placeholder 8"/>
          <p:cNvSpPr>
            <a:spLocks noGrp="1" noChangeArrowheads="1"/>
          </p:cNvSpPr>
          <p:nvPr>
            <p:ph type="ftr" sz="quarter" idx="11"/>
          </p:nvPr>
        </p:nvSpPr>
        <p:spPr/>
        <p:txBody>
          <a:bodyPr/>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7" name="Slide Number Placeholder 9"/>
          <p:cNvSpPr>
            <a:spLocks noGrp="1" noChangeArrowheads="1"/>
          </p:cNvSpPr>
          <p:nvPr>
            <p:ph type="sldNum" sz="quarter" idx="12"/>
          </p:nvPr>
        </p:nvSpPr>
        <p:spPr/>
        <p:txBody>
          <a:bodyPr/>
          <a:lstStyle>
            <a:lvl1pPr fontAlgn="auto">
              <a:spcBef>
                <a:spcPts val="0"/>
              </a:spcBef>
              <a:spcAft>
                <a:spcPts val="0"/>
              </a:spcAf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3D61F2-F579-4940-B132-E03320295701}"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83146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9611C7-5A1B-4692-AFAB-2654FEB2E1B6}"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5C311E-966E-4742-8076-93005F286A4F}" type="slidenum">
              <a:rPr lang="en-US" smtClean="0"/>
              <a:t>‹#›</a:t>
            </a:fld>
            <a:endParaRPr lang="en-US"/>
          </a:p>
        </p:txBody>
      </p:sp>
    </p:spTree>
    <p:extLst>
      <p:ext uri="{BB962C8B-B14F-4D97-AF65-F5344CB8AC3E}">
        <p14:creationId xmlns:p14="http://schemas.microsoft.com/office/powerpoint/2010/main" val="213242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9611C7-5A1B-4692-AFAB-2654FEB2E1B6}"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5C311E-966E-4742-8076-93005F286A4F}" type="slidenum">
              <a:rPr lang="en-US" smtClean="0"/>
              <a:t>‹#›</a:t>
            </a:fld>
            <a:endParaRPr lang="en-US"/>
          </a:p>
        </p:txBody>
      </p:sp>
    </p:spTree>
    <p:extLst>
      <p:ext uri="{BB962C8B-B14F-4D97-AF65-F5344CB8AC3E}">
        <p14:creationId xmlns:p14="http://schemas.microsoft.com/office/powerpoint/2010/main" val="2406500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611C7-5A1B-4692-AFAB-2654FEB2E1B6}" type="datetimeFigureOut">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5C311E-966E-4742-8076-93005F286A4F}" type="slidenum">
              <a:rPr lang="en-US" smtClean="0"/>
              <a:t>‹#›</a:t>
            </a:fld>
            <a:endParaRPr lang="en-US"/>
          </a:p>
        </p:txBody>
      </p:sp>
    </p:spTree>
    <p:extLst>
      <p:ext uri="{BB962C8B-B14F-4D97-AF65-F5344CB8AC3E}">
        <p14:creationId xmlns:p14="http://schemas.microsoft.com/office/powerpoint/2010/main" val="15499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9611C7-5A1B-4692-AFAB-2654FEB2E1B6}"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5C311E-966E-4742-8076-93005F286A4F}" type="slidenum">
              <a:rPr lang="en-US" smtClean="0"/>
              <a:t>‹#›</a:t>
            </a:fld>
            <a:endParaRPr lang="en-US"/>
          </a:p>
        </p:txBody>
      </p:sp>
    </p:spTree>
    <p:extLst>
      <p:ext uri="{BB962C8B-B14F-4D97-AF65-F5344CB8AC3E}">
        <p14:creationId xmlns:p14="http://schemas.microsoft.com/office/powerpoint/2010/main" val="838291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9611C7-5A1B-4692-AFAB-2654FEB2E1B6}"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5C311E-966E-4742-8076-93005F286A4F}" type="slidenum">
              <a:rPr lang="en-US" smtClean="0"/>
              <a:t>‹#›</a:t>
            </a:fld>
            <a:endParaRPr lang="en-US"/>
          </a:p>
        </p:txBody>
      </p:sp>
    </p:spTree>
    <p:extLst>
      <p:ext uri="{BB962C8B-B14F-4D97-AF65-F5344CB8AC3E}">
        <p14:creationId xmlns:p14="http://schemas.microsoft.com/office/powerpoint/2010/main" val="1603458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1.jpeg"/><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9611C7-5A1B-4692-AFAB-2654FEB2E1B6}" type="datetimeFigureOut">
              <a:rPr lang="en-US" smtClean="0"/>
              <a:t>10/16/2024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5C311E-966E-4742-8076-93005F286A4F}" type="slidenum">
              <a:rPr lang="en-US" smtClean="0"/>
              <a:t>‹#›</a:t>
            </a:fld>
            <a:endParaRPr lang="en-US"/>
          </a:p>
        </p:txBody>
      </p:sp>
    </p:spTree>
    <p:extLst>
      <p:ext uri="{BB962C8B-B14F-4D97-AF65-F5344CB8AC3E}">
        <p14:creationId xmlns:p14="http://schemas.microsoft.com/office/powerpoint/2010/main" val="3255019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FDF04B7-859F-4F0B-B282-D2DEB65109E4}"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9E2197D-0359-4BA9-94FF-AC36239B61D9}"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509154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921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a:cs typeface="+mn-cs"/>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13998A1-C612-47D2-B797-0F2BFA4B8C8B}" type="slidenum">
              <a:rPr kumimoji="0" lang="en-US" sz="14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pic>
        <p:nvPicPr>
          <p:cNvPr id="9223" name="Picture 7" descr="autreNT"/>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0" y="0"/>
            <a:ext cx="93345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57306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http://www.fortliberty.org/military-library/body-armor.jpg" TargetMode="External"/><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4.xml"/><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hyperlink" Target="http://images.google.no/imgres?imgurl=http://www.cpsc.gov/cpscpub/prerel/prhtml02/02115b.jpg&amp;imgrefurl=http://www.cpsc.gov/cpscpub/prerel/prhtml02/02115.html&amp;h=490&amp;w=642&amp;sz=26&amp;tbnid=yGBKIOD6nJEJ:&amp;tbnh=103&amp;tbnw=134&amp;start=1&amp;prev=/images?q=printer&amp;hl=nn&amp;lr=" TargetMode="External"/><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oleObject" Target="../embeddings/oleObject2.bin"/><Relationship Id="rId4" Type="http://schemas.openxmlformats.org/officeDocument/2006/relationships/image" Target="../media/image49.png"/><Relationship Id="rId9" Type="http://schemas.openxmlformats.org/officeDocument/2006/relationships/image" Target="../media/image52.gi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oleObject" Target="../embeddings/oleObject6.bin"/><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oleObject" Target="../embeddings/oleObject9.bin"/><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hyperlink" Target="http://nanopatentsandinnovations.blogspot.com/2009/12/arkema-combines-ball-milling-with-vapor.html" TargetMode="External"/><Relationship Id="rId3" Type="http://schemas.openxmlformats.org/officeDocument/2006/relationships/hyperlink" Target="http://www.nanowerk.com/spotlight/spotid=4154.php" TargetMode="External"/><Relationship Id="rId7" Type="http://schemas.openxmlformats.org/officeDocument/2006/relationships/hyperlink" Target="http://www.azonano.com/details.asp?ArticleID=1561" TargetMode="External"/><Relationship Id="rId2" Type="http://schemas.openxmlformats.org/officeDocument/2006/relationships/hyperlink" Target="http://www.ece.rochester.edu/courses/ECE580/docs/Nanotubes_Fu.ppt" TargetMode="External"/><Relationship Id="rId1" Type="http://schemas.openxmlformats.org/officeDocument/2006/relationships/slideLayout" Target="../slideLayouts/slideLayout13.xml"/><Relationship Id="rId6" Type="http://schemas.openxmlformats.org/officeDocument/2006/relationships/hyperlink" Target="http://students.chem.tue.nl/ifp03/synthesis.html" TargetMode="External"/><Relationship Id="rId5" Type="http://schemas.openxmlformats.org/officeDocument/2006/relationships/hyperlink" Target="http://lnnme.epfl.ch/page80437.html" TargetMode="External"/><Relationship Id="rId4" Type="http://schemas.openxmlformats.org/officeDocument/2006/relationships/hyperlink" Target="http://www.azonano.com/details.asp?ArticleID=98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upload.wikimedia.org/wikipedia/commons/c/c4/Carbon_nanotube_armchair_povray.PNG" TargetMode="Externa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hyperlink" Target="http://upload.wikimedia.org/wikipedia/commons/1/1c/Carbon_nanotube_zigzag_povray.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Carbon </a:t>
            </a:r>
            <a:r>
              <a:rPr lang="en-US" dirty="0" err="1"/>
              <a:t>Nanotubes</a:t>
            </a:r>
            <a:endParaRPr lang="en-US" dirty="0"/>
          </a:p>
        </p:txBody>
      </p:sp>
      <p:pic>
        <p:nvPicPr>
          <p:cNvPr id="11266" name="Picture 2" descr="Orbital express"/>
          <p:cNvPicPr>
            <a:picLocks noChangeAspect="1" noChangeArrowheads="1"/>
          </p:cNvPicPr>
          <p:nvPr/>
        </p:nvPicPr>
        <p:blipFill>
          <a:blip r:embed="rId2" cstate="print"/>
          <a:srcRect/>
          <a:stretch>
            <a:fillRect/>
          </a:stretch>
        </p:blipFill>
        <p:spPr bwMode="auto">
          <a:xfrm>
            <a:off x="76200" y="76200"/>
            <a:ext cx="2209800" cy="2408683"/>
          </a:xfrm>
          <a:prstGeom prst="rect">
            <a:avLst/>
          </a:prstGeom>
          <a:noFill/>
        </p:spPr>
      </p:pic>
      <p:sp>
        <p:nvSpPr>
          <p:cNvPr id="5" name="TextBox 4"/>
          <p:cNvSpPr txBox="1"/>
          <p:nvPr/>
        </p:nvSpPr>
        <p:spPr>
          <a:xfrm>
            <a:off x="76200" y="2438400"/>
            <a:ext cx="2209800" cy="215444"/>
          </a:xfrm>
          <a:prstGeom prst="rect">
            <a:avLst/>
          </a:prstGeom>
          <a:noFill/>
        </p:spPr>
        <p:txBody>
          <a:bodyPr wrap="square" rtlCol="0">
            <a:spAutoFit/>
          </a:bodyPr>
          <a:lstStyle/>
          <a:p>
            <a:pPr algn="ctr"/>
            <a:r>
              <a:rPr lang="en-US" sz="800" dirty="0"/>
              <a:t>http://www.cosmosmagazine.com/node/2435</a:t>
            </a:r>
          </a:p>
        </p:txBody>
      </p:sp>
      <p:pic>
        <p:nvPicPr>
          <p:cNvPr id="11268" name="Picture 4" descr="http://images.spaceref.com/news/2009/ooSpaceElevator.jpg"/>
          <p:cNvPicPr>
            <a:picLocks noChangeAspect="1" noChangeArrowheads="1"/>
          </p:cNvPicPr>
          <p:nvPr/>
        </p:nvPicPr>
        <p:blipFill>
          <a:blip r:embed="rId3" cstate="print"/>
          <a:srcRect/>
          <a:stretch>
            <a:fillRect/>
          </a:stretch>
        </p:blipFill>
        <p:spPr bwMode="auto">
          <a:xfrm>
            <a:off x="6400800" y="5029200"/>
            <a:ext cx="2593857" cy="1571625"/>
          </a:xfrm>
          <a:prstGeom prst="rect">
            <a:avLst/>
          </a:prstGeom>
          <a:ln>
            <a:noFill/>
          </a:ln>
          <a:effectLst>
            <a:outerShdw blurRad="190500" algn="tl" rotWithShape="0">
              <a:schemeClr val="tx1"/>
            </a:outerShdw>
          </a:effectLst>
        </p:spPr>
      </p:pic>
      <p:sp>
        <p:nvSpPr>
          <p:cNvPr id="7" name="TextBox 6"/>
          <p:cNvSpPr txBox="1"/>
          <p:nvPr/>
        </p:nvSpPr>
        <p:spPr>
          <a:xfrm>
            <a:off x="6477000" y="6642556"/>
            <a:ext cx="2590800" cy="215444"/>
          </a:xfrm>
          <a:prstGeom prst="rect">
            <a:avLst/>
          </a:prstGeom>
          <a:noFill/>
        </p:spPr>
        <p:txBody>
          <a:bodyPr wrap="square" rtlCol="0">
            <a:spAutoFit/>
          </a:bodyPr>
          <a:lstStyle/>
          <a:p>
            <a:pPr algn="ctr"/>
            <a:r>
              <a:rPr lang="en-US" sz="800" dirty="0"/>
              <a:t>http://onorbit.com/node/825</a:t>
            </a:r>
          </a:p>
        </p:txBody>
      </p:sp>
    </p:spTree>
    <p:extLst>
      <p:ext uri="{BB962C8B-B14F-4D97-AF65-F5344CB8AC3E}">
        <p14:creationId xmlns:p14="http://schemas.microsoft.com/office/powerpoint/2010/main" val="1706660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p:txBody>
          <a:bodyPr/>
          <a:lstStyle/>
          <a:p>
            <a:pPr eaLnBrk="1" hangingPunct="1"/>
            <a:r>
              <a:rPr lang="en-US" altLang="en-US"/>
              <a:t>Multi-Walled Nanotubes (MWNT)</a:t>
            </a:r>
          </a:p>
        </p:txBody>
      </p:sp>
      <p:sp>
        <p:nvSpPr>
          <p:cNvPr id="3" name="Content Placeholder 2"/>
          <p:cNvSpPr>
            <a:spLocks noGrp="1"/>
          </p:cNvSpPr>
          <p:nvPr>
            <p:ph idx="1"/>
          </p:nvPr>
        </p:nvSpPr>
        <p:spPr>
          <a:xfrm>
            <a:off x="533400" y="2514600"/>
            <a:ext cx="4114800" cy="2286000"/>
          </a:xfrm>
        </p:spPr>
        <p:txBody>
          <a:bodyPr rtlCol="0">
            <a:normAutofit lnSpcReduction="10000"/>
          </a:bodyPr>
          <a:lstStyle/>
          <a:p>
            <a:pPr eaLnBrk="1" fontAlgn="auto" hangingPunct="1">
              <a:spcAft>
                <a:spcPts val="0"/>
              </a:spcAft>
              <a:defRPr/>
            </a:pPr>
            <a:r>
              <a:rPr lang="en-US" sz="2800" dirty="0"/>
              <a:t>Multiple rolled layers of </a:t>
            </a:r>
            <a:r>
              <a:rPr lang="en-US" sz="2800" dirty="0" err="1"/>
              <a:t>graphene</a:t>
            </a:r>
            <a:r>
              <a:rPr lang="en-US" sz="2800" dirty="0"/>
              <a:t> sheets</a:t>
            </a:r>
          </a:p>
          <a:p>
            <a:pPr eaLnBrk="1" fontAlgn="auto" hangingPunct="1">
              <a:spcAft>
                <a:spcPts val="0"/>
              </a:spcAft>
              <a:defRPr/>
            </a:pPr>
            <a:r>
              <a:rPr lang="en-US" sz="2800" dirty="0"/>
              <a:t>More resistant to chemical changes than SWNTs</a:t>
            </a:r>
          </a:p>
        </p:txBody>
      </p:sp>
      <p:pic>
        <p:nvPicPr>
          <p:cNvPr id="186372" name="Picture 2" descr="UC Berkeley"/>
          <p:cNvPicPr>
            <a:picLocks noChangeAspect="1" noChangeArrowheads="1"/>
          </p:cNvPicPr>
          <p:nvPr/>
        </p:nvPicPr>
        <p:blipFill>
          <a:blip r:embed="rId2">
            <a:extLst>
              <a:ext uri="{28A0092B-C50C-407E-A947-70E740481C1C}">
                <a14:useLocalDpi xmlns:a14="http://schemas.microsoft.com/office/drawing/2010/main" val="0"/>
              </a:ext>
            </a:extLst>
          </a:blip>
          <a:srcRect l="3824" r="13867"/>
          <a:stretch>
            <a:fillRect/>
          </a:stretch>
        </p:blipFill>
        <p:spPr bwMode="auto">
          <a:xfrm>
            <a:off x="4724400" y="1371600"/>
            <a:ext cx="3505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3" name="TextBox 4"/>
          <p:cNvSpPr txBox="1">
            <a:spLocks noChangeArrowheads="1"/>
          </p:cNvSpPr>
          <p:nvPr/>
        </p:nvSpPr>
        <p:spPr bwMode="auto">
          <a:xfrm>
            <a:off x="4724400" y="6019800"/>
            <a:ext cx="3505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http://www.siemens.com/innovation/en/about_fande/corp_technology/partnerships_experts/uc_berkeley.htm</a:t>
            </a:r>
          </a:p>
        </p:txBody>
      </p:sp>
      <p:sp>
        <p:nvSpPr>
          <p:cNvPr id="6" name="Date Placeholder 5"/>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2B62C4-9454-4CE8-BCEA-A8CA854B70CD}"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8637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07D4EA-E0A8-426D-9DB3-B8BEF4E78B46}"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4733168"/>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04800"/>
            <a:ext cx="9144000" cy="990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SYNTHESIS</a:t>
            </a:r>
          </a:p>
        </p:txBody>
      </p:sp>
      <p:sp>
        <p:nvSpPr>
          <p:cNvPr id="6" name="TextBox 5"/>
          <p:cNvSpPr txBox="1"/>
          <p:nvPr/>
        </p:nvSpPr>
        <p:spPr>
          <a:xfrm>
            <a:off x="533400" y="1771650"/>
            <a:ext cx="8077200" cy="4400550"/>
          </a:xfrm>
          <a:prstGeom prst="rect">
            <a:avLst/>
          </a:prstGeom>
          <a:noFill/>
        </p:spPr>
        <p:txBody>
          <a:bodyPr>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most common and perhaps easiest way to produce CNTs.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Carbon contained in the negative electrode sublimates because of the high-discharge temperatures.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yield for this method is up to 30% by weight and it produces both single- and multi-walled nanotubes with lengths of up to 50 micrometers with few structural defects.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Produces a complex mixture of components, and requires further purification - to separate the CNTs from the soot and the residual catalytic metals present in the crude product.</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Rectangle 6"/>
          <p:cNvSpPr/>
          <p:nvPr/>
        </p:nvSpPr>
        <p:spPr>
          <a:xfrm>
            <a:off x="0" y="304800"/>
            <a:ext cx="9144000" cy="990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 History</a:t>
            </a:r>
          </a:p>
        </p:txBody>
      </p:sp>
      <p:sp>
        <p:nvSpPr>
          <p:cNvPr id="8" name="Rectangle 7"/>
          <p:cNvSpPr/>
          <p:nvPr/>
        </p:nvSpPr>
        <p:spPr>
          <a:xfrm>
            <a:off x="0" y="228600"/>
            <a:ext cx="9144000" cy="838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SYNTHESIS</a:t>
            </a:r>
          </a:p>
        </p:txBody>
      </p:sp>
      <p:sp>
        <p:nvSpPr>
          <p:cNvPr id="9" name="Rectangle 8"/>
          <p:cNvSpPr/>
          <p:nvPr/>
        </p:nvSpPr>
        <p:spPr>
          <a:xfrm>
            <a:off x="1447800" y="1066800"/>
            <a:ext cx="6019800" cy="533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   Arc discharge method</a:t>
            </a:r>
          </a:p>
        </p:txBody>
      </p:sp>
      <p:sp>
        <p:nvSpPr>
          <p:cNvPr id="18740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073DFD-6585-477D-9C3F-EEA954B7510D}"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656" y="555561"/>
            <a:ext cx="4064842" cy="3788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709453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04800"/>
            <a:ext cx="9144000" cy="990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SYNTHESIS</a:t>
            </a:r>
          </a:p>
        </p:txBody>
      </p:sp>
      <p:sp>
        <p:nvSpPr>
          <p:cNvPr id="188419" name="TextBox 5"/>
          <p:cNvSpPr txBox="1">
            <a:spLocks noChangeArrowheads="1"/>
          </p:cNvSpPr>
          <p:nvPr/>
        </p:nvSpPr>
        <p:spPr bwMode="auto">
          <a:xfrm>
            <a:off x="1066800" y="2286000"/>
            <a:ext cx="4267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endParaRPr kumimoji="0" lang="en-IN" altLang="en-US" sz="2400" b="0" i="0" u="none" strike="noStrike" kern="1200" cap="none" spc="0" normalizeH="0" baseline="0" noProof="0">
              <a:ln>
                <a:noFill/>
              </a:ln>
              <a:solidFill>
                <a:prstClr val="black"/>
              </a:solidFill>
              <a:effectLst/>
              <a:uLnTx/>
              <a:uFillTx/>
              <a:latin typeface="Cooper Black" panose="0208090404030B020404" pitchFamily="18" charset="0"/>
              <a:ea typeface="+mn-ea"/>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 name="TextBox 1"/>
          <p:cNvSpPr txBox="1"/>
          <p:nvPr/>
        </p:nvSpPr>
        <p:spPr>
          <a:xfrm>
            <a:off x="533400" y="1752600"/>
            <a:ext cx="8305800" cy="48006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substrate is prepared with a layer of metal catalyst particles, most commonly nickel, cobalt, iron , or a combination.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substrate is heated to approximately 700°C.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two gases are bled into the reactor: a process gas (such as ammonia , nitrogen or hydrogen ) and a carbon-containing gas (such as acetylene , ethylene , ethanol or methane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Nanotubes grow at the sites of the metal catalyst; the carbon-containing gas is broken apart at the surface of the catalyst particle, and the carbon is transported to the edges of the particle, where it forms the nanotubes.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Attracted attentions for its feasibility and potential for large-area production with reasonable growth rates at relatively low temperatures.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Rectangle 6"/>
          <p:cNvSpPr/>
          <p:nvPr/>
        </p:nvSpPr>
        <p:spPr>
          <a:xfrm>
            <a:off x="0" y="304800"/>
            <a:ext cx="9144000" cy="990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 History</a:t>
            </a:r>
          </a:p>
        </p:txBody>
      </p:sp>
      <p:sp>
        <p:nvSpPr>
          <p:cNvPr id="8" name="Rectangle 7"/>
          <p:cNvSpPr/>
          <p:nvPr/>
        </p:nvSpPr>
        <p:spPr>
          <a:xfrm>
            <a:off x="0" y="228600"/>
            <a:ext cx="9144000" cy="838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SYTHESIS</a:t>
            </a:r>
          </a:p>
        </p:txBody>
      </p:sp>
      <p:sp>
        <p:nvSpPr>
          <p:cNvPr id="9" name="Rectangle 8"/>
          <p:cNvSpPr/>
          <p:nvPr/>
        </p:nvSpPr>
        <p:spPr>
          <a:xfrm>
            <a:off x="1447800" y="1066800"/>
            <a:ext cx="6019800" cy="533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II.  Chemical vapor deposition (CVD)</a:t>
            </a:r>
          </a:p>
        </p:txBody>
      </p:sp>
      <p:sp>
        <p:nvSpPr>
          <p:cNvPr id="18842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5CE17D-1402-4C9E-A855-404239894B88}"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070" y="405505"/>
            <a:ext cx="3875281" cy="2705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83804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04800"/>
            <a:ext cx="9144000" cy="990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SYNTHESIS</a:t>
            </a:r>
          </a:p>
        </p:txBody>
      </p:sp>
      <p:sp>
        <p:nvSpPr>
          <p:cNvPr id="189443" name="TextBox 5"/>
          <p:cNvSpPr txBox="1">
            <a:spLocks noChangeArrowheads="1"/>
          </p:cNvSpPr>
          <p:nvPr/>
        </p:nvSpPr>
        <p:spPr bwMode="auto">
          <a:xfrm>
            <a:off x="1066800" y="2286000"/>
            <a:ext cx="4267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endParaRPr kumimoji="0" lang="en-IN" altLang="en-US" sz="2400" b="0" i="0" u="none" strike="noStrike" kern="1200" cap="none" spc="0" normalizeH="0" baseline="0" noProof="0">
              <a:ln>
                <a:noFill/>
              </a:ln>
              <a:solidFill>
                <a:prstClr val="black"/>
              </a:solidFill>
              <a:effectLst/>
              <a:uLnTx/>
              <a:uFillTx/>
              <a:latin typeface="Cooper Black" panose="0208090404030B020404" pitchFamily="18" charset="0"/>
              <a:ea typeface="+mn-ea"/>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5" name="TextBox 4"/>
          <p:cNvSpPr txBox="1"/>
          <p:nvPr/>
        </p:nvSpPr>
        <p:spPr>
          <a:xfrm>
            <a:off x="533400" y="1763713"/>
            <a:ext cx="8077200" cy="5170487"/>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pulsed laser vaporizes a graphite target in a high-temperature reactor while an inert gas is bled into the chamber.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Nanotubes develop on the cooler surfaces of the reactor as the vaporized carbon condenses.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water-cooled surface may be included in the system to collect the nanotubes.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laser ablation method yields around 70% and produces primarily single-walled carbon nanotubes with a controllable diameter determined by the reaction temperature .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However, it is more expensive than either arc discharge or chemical vapor deposition.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Rectangle 6"/>
          <p:cNvSpPr/>
          <p:nvPr/>
        </p:nvSpPr>
        <p:spPr>
          <a:xfrm>
            <a:off x="0" y="304800"/>
            <a:ext cx="9144000" cy="990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 History</a:t>
            </a:r>
          </a:p>
        </p:txBody>
      </p:sp>
      <p:sp>
        <p:nvSpPr>
          <p:cNvPr id="8" name="Rectangle 7"/>
          <p:cNvSpPr/>
          <p:nvPr/>
        </p:nvSpPr>
        <p:spPr>
          <a:xfrm>
            <a:off x="0" y="228600"/>
            <a:ext cx="9144000" cy="838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SYNTHESIS</a:t>
            </a:r>
          </a:p>
        </p:txBody>
      </p:sp>
      <p:sp>
        <p:nvSpPr>
          <p:cNvPr id="9" name="Rectangle 8"/>
          <p:cNvSpPr/>
          <p:nvPr/>
        </p:nvSpPr>
        <p:spPr>
          <a:xfrm>
            <a:off x="1447800" y="1066800"/>
            <a:ext cx="6019800" cy="533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III.  Laser ablation</a:t>
            </a:r>
          </a:p>
        </p:txBody>
      </p:sp>
      <p:sp>
        <p:nvSpPr>
          <p:cNvPr id="18944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16470D-DC59-42EC-814A-324DB951B380}"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013" y="378132"/>
            <a:ext cx="4050852" cy="2741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064597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p:txBody>
          <a:bodyPr/>
          <a:lstStyle/>
          <a:p>
            <a:pPr eaLnBrk="1" hangingPunct="1"/>
            <a:r>
              <a:rPr lang="en-US" altLang="en-US">
                <a:latin typeface="Times New Roman" panose="02020603050405020304" pitchFamily="18" charset="0"/>
                <a:cs typeface="Times New Roman" panose="02020603050405020304" pitchFamily="18" charset="0"/>
              </a:rPr>
              <a:t>Ball Milling</a:t>
            </a:r>
          </a:p>
        </p:txBody>
      </p:sp>
      <p:sp>
        <p:nvSpPr>
          <p:cNvPr id="191491" name="Content Placeholder 3"/>
          <p:cNvSpPr>
            <a:spLocks noGrp="1"/>
          </p:cNvSpPr>
          <p:nvPr>
            <p:ph sz="half" idx="2"/>
          </p:nvPr>
        </p:nvSpPr>
        <p:spPr>
          <a:xfrm>
            <a:off x="457200" y="1752600"/>
            <a:ext cx="4040188" cy="3951288"/>
          </a:xfrm>
        </p:spPr>
        <p:txBody>
          <a:bodyPr/>
          <a:lstStyle/>
          <a:p>
            <a:pPr eaLnBrk="1" hangingPunct="1"/>
            <a:r>
              <a:rPr lang="en-US" altLang="en-US" sz="2800">
                <a:latin typeface="Times New Roman" panose="02020603050405020304" pitchFamily="18" charset="0"/>
                <a:cs typeface="Times New Roman" panose="02020603050405020304" pitchFamily="18" charset="0"/>
              </a:rPr>
              <a:t>Powder graphite is placed in a stainless steel container</a:t>
            </a:r>
          </a:p>
          <a:p>
            <a:pPr eaLnBrk="1" hangingPunct="1"/>
            <a:r>
              <a:rPr lang="en-US" altLang="en-US" sz="2800">
                <a:latin typeface="Times New Roman" panose="02020603050405020304" pitchFamily="18" charset="0"/>
                <a:cs typeface="Times New Roman" panose="02020603050405020304" pitchFamily="18" charset="0"/>
              </a:rPr>
              <a:t>Argon gas is used</a:t>
            </a:r>
          </a:p>
          <a:p>
            <a:pPr eaLnBrk="1" hangingPunct="1"/>
            <a:r>
              <a:rPr lang="en-US" altLang="en-US" sz="2800">
                <a:latin typeface="Times New Roman" panose="02020603050405020304" pitchFamily="18" charset="0"/>
                <a:cs typeface="Times New Roman" panose="02020603050405020304" pitchFamily="18" charset="0"/>
              </a:rPr>
              <a:t>Process occurs at room temperature</a:t>
            </a:r>
          </a:p>
          <a:p>
            <a:pPr eaLnBrk="1" hangingPunct="1"/>
            <a:r>
              <a:rPr lang="en-US" altLang="en-US" sz="2800">
                <a:latin typeface="Times New Roman" panose="02020603050405020304" pitchFamily="18" charset="0"/>
                <a:cs typeface="Times New Roman" panose="02020603050405020304" pitchFamily="18" charset="0"/>
              </a:rPr>
              <a:t>Powder is then annealed </a:t>
            </a:r>
          </a:p>
        </p:txBody>
      </p:sp>
      <p:pic>
        <p:nvPicPr>
          <p:cNvPr id="191492" name="Picture 5" descr="http://www.rsphysse.anu.edu.au/nanotube/_images/millaction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28600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Rectangle 15"/>
          <p:cNvSpPr>
            <a:spLocks noChangeArrowheads="1"/>
          </p:cNvSpPr>
          <p:nvPr/>
        </p:nvSpPr>
        <p:spPr bwMode="auto">
          <a:xfrm>
            <a:off x="6096000" y="4572000"/>
            <a:ext cx="19319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http://www.rsphysse.anu.edu.au/nanotube/</a:t>
            </a:r>
          </a:p>
        </p:txBody>
      </p:sp>
      <p:sp>
        <p:nvSpPr>
          <p:cNvPr id="6" name="Date Placeholder 5"/>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85409C-41A8-4B05-95B8-6A57DB2A3634}" type="datetime1">
              <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endParaRPr>
          </a:p>
        </p:txBody>
      </p:sp>
      <p:sp>
        <p:nvSpPr>
          <p:cNvPr id="19149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41AB0D-2883-4CD9-B50A-0F805EE34389}" type="slidenum">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87732723"/>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idx="4294967295"/>
          </p:nvPr>
        </p:nvSpPr>
        <p:spPr>
          <a:xfrm>
            <a:off x="457200" y="274638"/>
            <a:ext cx="8229600" cy="1020762"/>
          </a:xfrm>
        </p:spPr>
        <p:txBody>
          <a:bodyPr/>
          <a:lstStyle/>
          <a:p>
            <a:pPr eaLnBrk="1" hangingPunct="1"/>
            <a:r>
              <a:rPr lang="en-US" altLang="en-US" sz="4000">
                <a:latin typeface="Times New Roman" panose="02020603050405020304" pitchFamily="18" charset="0"/>
                <a:cs typeface="Times New Roman" panose="02020603050405020304" pitchFamily="18" charset="0"/>
              </a:rPr>
              <a:t>Electrical Application: FED</a:t>
            </a:r>
          </a:p>
        </p:txBody>
      </p:sp>
      <p:sp>
        <p:nvSpPr>
          <p:cNvPr id="193539" name="Rectangle 7"/>
          <p:cNvSpPr>
            <a:spLocks noChangeArrowheads="1"/>
          </p:cNvSpPr>
          <p:nvPr/>
        </p:nvSpPr>
        <p:spPr bwMode="auto">
          <a:xfrm>
            <a:off x="609600" y="1295400"/>
            <a:ext cx="4724400"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marR="0" lvl="0" indent="-571500" algn="l" defTabSz="914400" rtl="0" eaLnBrk="1" fontAlgn="base" latinLnBrk="0" hangingPunct="1">
              <a:lnSpc>
                <a:spcPct val="80000"/>
              </a:lnSpc>
              <a:spcBef>
                <a:spcPct val="2000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Field Emission Display ( FED)</a:t>
            </a:r>
          </a:p>
          <a:p>
            <a:pPr marL="571500" marR="0" lvl="0" indent="-571500" algn="l" defTabSz="914400" rtl="0" eaLnBrk="1" fontAlgn="base" latinLnBrk="0" hangingPunct="1">
              <a:lnSpc>
                <a:spcPct val="80000"/>
              </a:lnSpc>
              <a:spcBef>
                <a:spcPct val="20000"/>
              </a:spcBef>
              <a:spcAft>
                <a:spcPct val="0"/>
              </a:spcAft>
              <a:buClrTx/>
              <a:buSzTx/>
              <a:buFontTx/>
              <a:buChar char="-"/>
              <a:tabLst/>
              <a:defRPr/>
            </a:pP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Uses electron beam to produce color images (FED)</a:t>
            </a:r>
          </a:p>
          <a:p>
            <a:pPr marL="571500" marR="0" lvl="0" indent="-571500" algn="l" defTabSz="914400" rtl="0" eaLnBrk="1" fontAlgn="base" latinLnBrk="0" hangingPunct="1">
              <a:lnSpc>
                <a:spcPct val="80000"/>
              </a:lnSpc>
              <a:spcBef>
                <a:spcPct val="20000"/>
              </a:spcBef>
              <a:spcAft>
                <a:spcPct val="0"/>
              </a:spcAft>
              <a:buClrTx/>
              <a:buSzTx/>
              <a:buFontTx/>
              <a:buChar char="-"/>
              <a:tabLst/>
              <a:defRPr/>
            </a:pP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Traditionally cathode ray tubes are used but recently more focus on using carbon nanotubes</a:t>
            </a:r>
          </a:p>
          <a:p>
            <a:pPr marL="571500" marR="0" lvl="0" indent="-571500" algn="l" defTabSz="914400" rtl="0" eaLnBrk="1" fontAlgn="base" latinLnBrk="0" hangingPunct="1">
              <a:lnSpc>
                <a:spcPct val="80000"/>
              </a:lnSpc>
              <a:spcBef>
                <a:spcPct val="20000"/>
              </a:spcBef>
              <a:spcAft>
                <a:spcPct val="0"/>
              </a:spcAft>
              <a:buClrTx/>
              <a:buSzTx/>
              <a:buFontTx/>
              <a:buChar char="-"/>
              <a:tabLst/>
              <a:defRPr/>
            </a:pP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NASA is researching this technology to use in space exploration</a:t>
            </a:r>
          </a:p>
          <a:p>
            <a:pPr marL="571500" marR="0" lvl="0" indent="-571500" algn="l" defTabSz="914400" rtl="0" eaLnBrk="1" fontAlgn="base" latinLnBrk="0" hangingPunct="1">
              <a:lnSpc>
                <a:spcPct val="80000"/>
              </a:lnSpc>
              <a:spcBef>
                <a:spcPct val="2000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71500" marR="0" lvl="0" indent="-571500" algn="l" defTabSz="914400" rtl="0" eaLnBrk="1" fontAlgn="base" latinLnBrk="0" hangingPunct="1">
              <a:lnSpc>
                <a:spcPct val="80000"/>
              </a:lnSpc>
              <a:spcBef>
                <a:spcPct val="20000"/>
              </a:spcBef>
              <a:spcAft>
                <a:spcPct val="0"/>
              </a:spcAft>
              <a:buClrTx/>
              <a:buSzTx/>
              <a:buFontTx/>
              <a:buChar char="-"/>
              <a:tabLst/>
              <a:defRPr/>
            </a:pPr>
            <a:endPar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71500" marR="0" lvl="0" indent="-571500" algn="l" defTabSz="914400" rtl="0" eaLnBrk="1" fontAlgn="base" latinLnBrk="0" hangingPunct="1">
              <a:lnSpc>
                <a:spcPct val="80000"/>
              </a:lnSpc>
              <a:spcBef>
                <a:spcPct val="20000"/>
              </a:spcBef>
              <a:spcAft>
                <a:spcPct val="0"/>
              </a:spcAft>
              <a:buClrTx/>
              <a:buSzTx/>
              <a:buFontTx/>
              <a:buChar char="-"/>
              <a:tabLst/>
              <a:defRPr/>
            </a:pPr>
            <a:endPar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71500" marR="0" lvl="0" indent="-571500" algn="l" defTabSz="914400" rtl="0" eaLnBrk="1" fontAlgn="base" latinLnBrk="0" hangingPunct="1">
              <a:lnSpc>
                <a:spcPct val="80000"/>
              </a:lnSpc>
              <a:spcBef>
                <a:spcPct val="20000"/>
              </a:spcBef>
              <a:spcAft>
                <a:spcPct val="0"/>
              </a:spcAft>
              <a:buClrTx/>
              <a:buSzTx/>
              <a:buFontTx/>
              <a:buChar char="-"/>
              <a:tabLst/>
              <a:defRPr/>
            </a:pPr>
            <a:endPar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9354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371600"/>
            <a:ext cx="32480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1" name="Picture 9" descr="sony_fed_t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429000"/>
            <a:ext cx="42862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50AFF2-867C-41EE-BD18-C44C1310944F}" type="datetime1">
              <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endParaRPr>
          </a:p>
        </p:txBody>
      </p:sp>
      <p:sp>
        <p:nvSpPr>
          <p:cNvPr id="19354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BB8C90-1CA0-48D2-AB7F-1EE1117D4163}" type="slidenum">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624384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r>
              <a:rPr lang="en-US" altLang="en-US" sz="4000"/>
              <a:t>Energy Storage: Lithium batteries</a:t>
            </a:r>
          </a:p>
        </p:txBody>
      </p:sp>
      <p:sp>
        <p:nvSpPr>
          <p:cNvPr id="194563" name="Rectangle 3"/>
          <p:cNvSpPr>
            <a:spLocks noGrp="1" noChangeArrowheads="1"/>
          </p:cNvSpPr>
          <p:nvPr>
            <p:ph type="body" idx="1"/>
          </p:nvPr>
        </p:nvSpPr>
        <p:spPr>
          <a:xfrm>
            <a:off x="457200" y="1600200"/>
            <a:ext cx="4572000" cy="4533900"/>
          </a:xfrm>
        </p:spPr>
        <p:txBody>
          <a:bodyPr/>
          <a:lstStyle/>
          <a:p>
            <a:pPr eaLnBrk="1" hangingPunct="1">
              <a:spcBef>
                <a:spcPct val="0"/>
              </a:spcBef>
            </a:pPr>
            <a:r>
              <a:rPr lang="en-US" altLang="en-US" sz="1800"/>
              <a:t>Nanotubes have the highest reversible capacity of any carbon material for use in Lithium ion batteries</a:t>
            </a:r>
          </a:p>
          <a:p>
            <a:pPr eaLnBrk="1" hangingPunct="1">
              <a:spcBef>
                <a:spcPct val="0"/>
              </a:spcBef>
              <a:buFont typeface="Wingdings" panose="05000000000000000000" pitchFamily="2" charset="2"/>
              <a:buNone/>
            </a:pPr>
            <a:endParaRPr lang="en-US" altLang="en-US" sz="1800"/>
          </a:p>
          <a:p>
            <a:pPr eaLnBrk="1" hangingPunct="1">
              <a:spcBef>
                <a:spcPct val="0"/>
              </a:spcBef>
            </a:pPr>
            <a:r>
              <a:rPr lang="en-US" altLang="en-US" sz="1800"/>
              <a:t>Nanotubes have intrinsic characteristics desired in material used as electrodes in batteries and capacitors</a:t>
            </a:r>
          </a:p>
          <a:p>
            <a:pPr eaLnBrk="1" hangingPunct="1">
              <a:spcBef>
                <a:spcPct val="0"/>
              </a:spcBef>
            </a:pPr>
            <a:endParaRPr lang="en-US" altLang="en-US" sz="1800"/>
          </a:p>
          <a:p>
            <a:pPr eaLnBrk="1" hangingPunct="1">
              <a:spcBef>
                <a:spcPct val="0"/>
              </a:spcBef>
            </a:pPr>
            <a:r>
              <a:rPr lang="en-US" altLang="en-US" sz="1800"/>
              <a:t>Nanotubes are outstanding materials for super capacitor electrodes</a:t>
            </a:r>
          </a:p>
          <a:p>
            <a:pPr eaLnBrk="1" hangingPunct="1">
              <a:spcBef>
                <a:spcPct val="0"/>
              </a:spcBef>
            </a:pPr>
            <a:endParaRPr lang="en-US" altLang="en-US" sz="1800"/>
          </a:p>
          <a:p>
            <a:pPr eaLnBrk="1" hangingPunct="1">
              <a:spcBef>
                <a:spcPct val="0"/>
              </a:spcBef>
            </a:pPr>
            <a:r>
              <a:rPr lang="en-US" altLang="en-US" sz="1800"/>
              <a:t>They also have a number of properties including high surface area and thermal conductivity that make them useful as electrode catalyst supports in Polymer Electrolyte Membrane (PEM) fuel cells</a:t>
            </a:r>
            <a:r>
              <a:rPr lang="en-US" altLang="en-US" sz="1600"/>
              <a:t> </a:t>
            </a:r>
            <a:endParaRPr lang="en-US" altLang="en-US" sz="2800"/>
          </a:p>
          <a:p>
            <a:pPr eaLnBrk="1" hangingPunct="1">
              <a:spcBef>
                <a:spcPct val="0"/>
              </a:spcBef>
              <a:buFont typeface="Wingdings" panose="05000000000000000000" pitchFamily="2" charset="2"/>
              <a:buNone/>
            </a:pPr>
            <a:endParaRPr lang="en-US" altLang="en-US" sz="2800"/>
          </a:p>
        </p:txBody>
      </p:sp>
      <p:pic>
        <p:nvPicPr>
          <p:cNvPr id="194564" name="Picture 9" descr="Li-Ion_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447800"/>
            <a:ext cx="3170238"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5" name="Picture 11" descr="9V Lithium Batte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191000"/>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AD27DA-B52E-4732-8456-B0298F21E810}"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9456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214B2AE-9C72-411F-9901-C31E7A036364}"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5086886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r>
              <a:rPr lang="en-US" altLang="en-US" sz="4000">
                <a:latin typeface="Times New Roman" panose="02020603050405020304" pitchFamily="18" charset="0"/>
                <a:cs typeface="Times New Roman" panose="02020603050405020304" pitchFamily="18" charset="0"/>
              </a:rPr>
              <a:t>Energy storage: Hydrogen storage</a:t>
            </a:r>
          </a:p>
        </p:txBody>
      </p:sp>
      <p:sp>
        <p:nvSpPr>
          <p:cNvPr id="196611" name="Rectangle 3"/>
          <p:cNvSpPr>
            <a:spLocks noGrp="1" noChangeArrowheads="1"/>
          </p:cNvSpPr>
          <p:nvPr>
            <p:ph type="body" idx="1"/>
          </p:nvPr>
        </p:nvSpPr>
        <p:spPr>
          <a:xfrm>
            <a:off x="457200" y="1600200"/>
            <a:ext cx="4267200" cy="4533900"/>
          </a:xfrm>
        </p:spPr>
        <p:txBody>
          <a:bodyPr/>
          <a:lstStyle/>
          <a:p>
            <a:pPr eaLnBrk="1" hangingPunct="1"/>
            <a:r>
              <a:rPr lang="en-US" altLang="en-US" sz="2400">
                <a:latin typeface="Times New Roman" panose="02020603050405020304" pitchFamily="18" charset="0"/>
                <a:cs typeface="Times New Roman" panose="02020603050405020304" pitchFamily="18" charset="0"/>
              </a:rPr>
              <a:t>Single-walled carbon Nanotubes can store hydrogen</a:t>
            </a:r>
          </a:p>
          <a:p>
            <a:pPr eaLnBrk="1" hangingPunct="1"/>
            <a:r>
              <a:rPr lang="en-US" altLang="en-US" sz="2400">
                <a:latin typeface="Times New Roman" panose="02020603050405020304" pitchFamily="18" charset="0"/>
                <a:cs typeface="Times New Roman" panose="02020603050405020304" pitchFamily="18" charset="0"/>
              </a:rPr>
              <a:t>Nano tube technology will meet the challenge of storing hydrogen and releasing them adequately in hydrogen fuel car in future</a:t>
            </a:r>
          </a:p>
          <a:p>
            <a:pPr eaLnBrk="1" hangingPunct="1"/>
            <a:r>
              <a:rPr lang="en-US" altLang="en-US" sz="2400">
                <a:latin typeface="Times New Roman" panose="02020603050405020304" pitchFamily="18" charset="0"/>
                <a:cs typeface="Times New Roman" panose="02020603050405020304" pitchFamily="18" charset="0"/>
              </a:rPr>
              <a:t>Physisorption and chemisorption are mechanisms used for hydrogen storage in carbon nanotubes</a:t>
            </a:r>
          </a:p>
        </p:txBody>
      </p:sp>
      <p:pic>
        <p:nvPicPr>
          <p:cNvPr id="196612" name="Picture 6" descr="Nanotubes%20for%20hydrogen%20stor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600200"/>
            <a:ext cx="4224338"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44C6CB-96F5-40A4-B0FC-D4583A4274AC}" type="datetime1">
              <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endParaRPr>
          </a:p>
        </p:txBody>
      </p:sp>
      <p:sp>
        <p:nvSpPr>
          <p:cNvPr id="19661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50F2E2-39A7-4A7E-B41C-66F09C8B815D}" type="slidenum">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29637642"/>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p:cNvSpPr>
            <a:spLocks noGrp="1"/>
          </p:cNvSpPr>
          <p:nvPr>
            <p:ph type="title" idx="4294967295"/>
          </p:nvPr>
        </p:nvSpPr>
        <p:spPr/>
        <p:txBody>
          <a:bodyPr/>
          <a:lstStyle/>
          <a:p>
            <a:pPr eaLnBrk="1" hangingPunct="1"/>
            <a:r>
              <a:rPr lang="en-US" altLang="en-US">
                <a:latin typeface="Times New Roman" panose="02020603050405020304" pitchFamily="18" charset="0"/>
                <a:cs typeface="Times New Roman" panose="02020603050405020304" pitchFamily="18" charset="0"/>
              </a:rPr>
              <a:t>Biological applications: AFM tips</a:t>
            </a:r>
          </a:p>
        </p:txBody>
      </p:sp>
      <p:grpSp>
        <p:nvGrpSpPr>
          <p:cNvPr id="2" name="Group 8"/>
          <p:cNvGrpSpPr>
            <a:grpSpLocks noGrp="1"/>
          </p:cNvGrpSpPr>
          <p:nvPr/>
        </p:nvGrpSpPr>
        <p:grpSpPr bwMode="auto">
          <a:xfrm>
            <a:off x="838200" y="2667000"/>
            <a:ext cx="7696200" cy="3416300"/>
            <a:chOff x="204" y="2013"/>
            <a:chExt cx="5431" cy="1786"/>
          </a:xfrm>
        </p:grpSpPr>
        <p:grpSp>
          <p:nvGrpSpPr>
            <p:cNvPr id="197639" name="Group 6"/>
            <p:cNvGrpSpPr>
              <a:grpSpLocks/>
            </p:cNvGrpSpPr>
            <p:nvPr/>
          </p:nvGrpSpPr>
          <p:grpSpPr bwMode="auto">
            <a:xfrm>
              <a:off x="204" y="2013"/>
              <a:ext cx="5431" cy="1525"/>
              <a:chOff x="204" y="2013"/>
              <a:chExt cx="5431" cy="1525"/>
            </a:xfrm>
          </p:grpSpPr>
          <p:pic>
            <p:nvPicPr>
              <p:cNvPr id="197641" name="Picture 4" descr="CNT_AFMt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2013"/>
                <a:ext cx="2520" cy="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42" name="Picture 5" descr="CNT_AFMtip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 y="2013"/>
                <a:ext cx="2850" cy="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7640" name="Text Box 7"/>
            <p:cNvSpPr txBox="1">
              <a:spLocks noChangeArrowheads="1"/>
            </p:cNvSpPr>
            <p:nvPr/>
          </p:nvSpPr>
          <p:spPr bwMode="auto">
            <a:xfrm>
              <a:off x="1534" y="3606"/>
              <a:ext cx="23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Resolution of ~ 12nm is achieved</a:t>
              </a:r>
            </a:p>
          </p:txBody>
        </p:sp>
      </p:grpSp>
      <p:sp>
        <p:nvSpPr>
          <p:cNvPr id="197636" name="Rectangle 8"/>
          <p:cNvSpPr>
            <a:spLocks noChangeArrowheads="1"/>
          </p:cNvSpPr>
          <p:nvPr/>
        </p:nvSpPr>
        <p:spPr bwMode="auto">
          <a:xfrm>
            <a:off x="990600" y="1600200"/>
            <a:ext cx="6629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marR="0" lvl="0" indent="-57150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Carbon nanotubes as AFM probe tips:</a:t>
            </a:r>
          </a:p>
          <a:p>
            <a:pPr marL="571500" marR="0" lvl="0" indent="-571500" algn="l" defTabSz="914400" rtl="0" eaLnBrk="1" fontAlgn="base" latinLnBrk="0" hangingPunct="1">
              <a:lnSpc>
                <a:spcPct val="100000"/>
              </a:lnSpc>
              <a:spcBef>
                <a:spcPct val="0"/>
              </a:spcBef>
              <a:spcAft>
                <a:spcPct val="0"/>
              </a:spcAft>
              <a:buClrTx/>
              <a:buSzTx/>
              <a:buFont typeface="Wingdings" panose="05000000000000000000" pitchFamily="2" charset="2"/>
              <a:buAutoNum type="arabicPeriod"/>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Small diameter – maximum resolution</a:t>
            </a:r>
          </a:p>
        </p:txBody>
      </p:sp>
      <p:sp>
        <p:nvSpPr>
          <p:cNvPr id="9" name="Date Placeholder 8"/>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D2F9599-105F-4A3B-8556-C95DD82C717C}" type="datetime1">
              <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endParaRPr>
          </a:p>
        </p:txBody>
      </p:sp>
      <p:sp>
        <p:nvSpPr>
          <p:cNvPr id="197638"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3386705-B1C3-4C9B-B6A3-41E15205AACB}" type="slidenum">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4263512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idx="4294967295"/>
          </p:nvPr>
        </p:nvSpPr>
        <p:spPr/>
        <p:txBody>
          <a:bodyPr/>
          <a:lstStyle/>
          <a:p>
            <a:pPr eaLnBrk="1" hangingPunct="1"/>
            <a:r>
              <a:rPr lang="en-US" altLang="en-US" sz="3800">
                <a:latin typeface="Times New Roman" panose="02020603050405020304" pitchFamily="18" charset="0"/>
                <a:cs typeface="Times New Roman" panose="02020603050405020304" pitchFamily="18" charset="0"/>
              </a:rPr>
              <a:t>Biological applications: DNA sequencing</a:t>
            </a:r>
          </a:p>
        </p:txBody>
      </p:sp>
      <p:sp>
        <p:nvSpPr>
          <p:cNvPr id="198659" name="Rectangle 5"/>
          <p:cNvSpPr>
            <a:spLocks noGrp="1" noChangeArrowheads="1"/>
          </p:cNvSpPr>
          <p:nvPr>
            <p:ph idx="4294967295"/>
          </p:nvPr>
        </p:nvSpPr>
        <p:spPr>
          <a:xfrm>
            <a:off x="457200" y="1600200"/>
            <a:ext cx="3505200" cy="4533900"/>
          </a:xfrm>
        </p:spPr>
        <p:txBody>
          <a:bodyPr/>
          <a:lstStyle/>
          <a:p>
            <a:pPr eaLnBrk="1" hangingPunct="1">
              <a:lnSpc>
                <a:spcPct val="80000"/>
              </a:lnSpc>
            </a:pPr>
            <a:r>
              <a:rPr lang="en-US" altLang="en-US" sz="2600">
                <a:latin typeface="Times New Roman" panose="02020603050405020304" pitchFamily="18" charset="0"/>
                <a:cs typeface="Times New Roman" panose="02020603050405020304" pitchFamily="18" charset="0"/>
              </a:rPr>
              <a:t>Nanotubes fit into the grove of the DNA strand</a:t>
            </a:r>
          </a:p>
          <a:p>
            <a:pPr eaLnBrk="1" hangingPunct="1">
              <a:lnSpc>
                <a:spcPct val="80000"/>
              </a:lnSpc>
            </a:pPr>
            <a:r>
              <a:rPr lang="en-US" altLang="en-US" sz="2600">
                <a:latin typeface="Times New Roman" panose="02020603050405020304" pitchFamily="18" charset="0"/>
                <a:cs typeface="Times New Roman" panose="02020603050405020304" pitchFamily="18" charset="0"/>
              </a:rPr>
              <a:t>Apply voltage across CNT, different DNA base-pairs give rise to different current signals</a:t>
            </a:r>
          </a:p>
          <a:p>
            <a:pPr eaLnBrk="1" hangingPunct="1">
              <a:lnSpc>
                <a:spcPct val="80000"/>
              </a:lnSpc>
            </a:pPr>
            <a:r>
              <a:rPr lang="en-US" altLang="en-US" sz="2600">
                <a:latin typeface="Times New Roman" panose="02020603050405020304" pitchFamily="18" charset="0"/>
                <a:cs typeface="Times New Roman" panose="02020603050405020304" pitchFamily="18" charset="0"/>
              </a:rPr>
              <a:t>With multiple CNT, it is possible to do parallel fast DNA sequencing</a:t>
            </a:r>
          </a:p>
        </p:txBody>
      </p:sp>
      <p:pic>
        <p:nvPicPr>
          <p:cNvPr id="198660" name="Picture 4" descr="CNT_D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676400"/>
            <a:ext cx="4043363" cy="324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1" name="Text Box 7"/>
          <p:cNvSpPr txBox="1">
            <a:spLocks noChangeArrowheads="1"/>
          </p:cNvSpPr>
          <p:nvPr/>
        </p:nvSpPr>
        <p:spPr bwMode="auto">
          <a:xfrm>
            <a:off x="4876800" y="4953000"/>
            <a:ext cx="2998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Top view and side view of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assembled CNT-DNA system</a:t>
            </a:r>
          </a:p>
        </p:txBody>
      </p:sp>
      <p:sp>
        <p:nvSpPr>
          <p:cNvPr id="6" name="Date Placeholder 5"/>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72E75B-0882-4738-B1CA-C3F5CDF913BD}" type="datetime1">
              <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endParaRPr>
          </a:p>
        </p:txBody>
      </p:sp>
      <p:sp>
        <p:nvSpPr>
          <p:cNvPr id="19866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011F58-9D79-4042-8ABD-7473C6E329BB}" type="slidenum">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5260407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1524000" y="0"/>
            <a:ext cx="638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333300"/>
                </a:solidFill>
                <a:effectLst/>
                <a:uLnTx/>
                <a:uFillTx/>
                <a:latin typeface="Times New Roman" panose="02020603050405020304" pitchFamily="18" charset="0"/>
                <a:ea typeface="+mn-ea"/>
                <a:cs typeface="Arial" panose="020B0604020202020204" pitchFamily="34" charset="0"/>
              </a:rPr>
              <a:t>Why do Carbon Nanotubes form?</a:t>
            </a:r>
          </a:p>
        </p:txBody>
      </p:sp>
      <p:sp>
        <p:nvSpPr>
          <p:cNvPr id="177155" name="Text Box 3"/>
          <p:cNvSpPr txBox="1">
            <a:spLocks noChangeArrowheads="1"/>
          </p:cNvSpPr>
          <p:nvPr/>
        </p:nvSpPr>
        <p:spPr bwMode="auto">
          <a:xfrm>
            <a:off x="609600" y="11430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333300"/>
              </a:solidFill>
              <a:effectLst/>
              <a:uLnTx/>
              <a:uFillTx/>
              <a:latin typeface="Times New Roman" panose="02020603050405020304" pitchFamily="18" charset="0"/>
              <a:ea typeface="+mn-ea"/>
              <a:cs typeface="Arial" panose="020B0604020202020204" pitchFamily="34" charset="0"/>
            </a:endParaRPr>
          </a:p>
        </p:txBody>
      </p:sp>
      <p:sp>
        <p:nvSpPr>
          <p:cNvPr id="6149" name="Rectangle 9"/>
          <p:cNvSpPr>
            <a:spLocks noGrp="1" noChangeArrowheads="1"/>
          </p:cNvSpPr>
          <p:nvPr>
            <p:ph type="body" idx="1"/>
          </p:nvPr>
        </p:nvSpPr>
        <p:spPr/>
        <p:txBody>
          <a:bodyPr rtlCol="0">
            <a:normAutofit lnSpcReduction="10000"/>
          </a:bodyPr>
          <a:lstStyle/>
          <a:p>
            <a:pPr eaLnBrk="1" fontAlgn="auto" hangingPunct="1">
              <a:spcAft>
                <a:spcPts val="0"/>
              </a:spcAft>
              <a:buFont typeface="Wingdings" pitchFamily="2" charset="2"/>
              <a:buNone/>
              <a:defRPr/>
            </a:pPr>
            <a:r>
              <a:rPr lang="en-US" sz="1800" dirty="0"/>
              <a:t>     Carbon 		Graphite (Ambient conditions)</a:t>
            </a:r>
          </a:p>
          <a:p>
            <a:pPr eaLnBrk="1" fontAlgn="auto" hangingPunct="1">
              <a:spcAft>
                <a:spcPts val="0"/>
              </a:spcAft>
              <a:buFont typeface="Wingdings" pitchFamily="2" charset="2"/>
              <a:buNone/>
              <a:defRPr/>
            </a:pPr>
            <a:r>
              <a:rPr lang="en-US" sz="1800" dirty="0"/>
              <a:t>				sp</a:t>
            </a:r>
            <a:r>
              <a:rPr lang="en-US" sz="1800" baseline="30000" dirty="0"/>
              <a:t>2</a:t>
            </a:r>
            <a:r>
              <a:rPr lang="en-US" sz="1800" dirty="0"/>
              <a:t> hybridization: planar</a:t>
            </a:r>
          </a:p>
          <a:p>
            <a:pPr eaLnBrk="1" fontAlgn="auto" hangingPunct="1">
              <a:spcAft>
                <a:spcPts val="0"/>
              </a:spcAft>
              <a:buFont typeface="Wingdings" pitchFamily="2" charset="2"/>
              <a:buNone/>
              <a:defRPr/>
            </a:pPr>
            <a:endParaRPr lang="en-US" sz="1800" dirty="0"/>
          </a:p>
          <a:p>
            <a:pPr eaLnBrk="1" fontAlgn="auto" hangingPunct="1">
              <a:spcAft>
                <a:spcPts val="0"/>
              </a:spcAft>
              <a:buFont typeface="Wingdings" pitchFamily="2" charset="2"/>
              <a:buNone/>
              <a:defRPr/>
            </a:pPr>
            <a:r>
              <a:rPr lang="en-US" sz="1800" dirty="0"/>
              <a:t>				Diamond (High temperature and pressure)</a:t>
            </a:r>
          </a:p>
          <a:p>
            <a:pPr eaLnBrk="1" fontAlgn="auto" hangingPunct="1">
              <a:spcAft>
                <a:spcPts val="0"/>
              </a:spcAft>
              <a:buFont typeface="Wingdings" pitchFamily="2" charset="2"/>
              <a:buNone/>
              <a:defRPr/>
            </a:pPr>
            <a:r>
              <a:rPr lang="en-US" sz="1800" dirty="0"/>
              <a:t>				sp</a:t>
            </a:r>
            <a:r>
              <a:rPr lang="en-US" sz="1800" baseline="30000" dirty="0"/>
              <a:t>3</a:t>
            </a:r>
            <a:r>
              <a:rPr lang="en-US" sz="1800" dirty="0"/>
              <a:t> hybridization: cubic </a:t>
            </a:r>
          </a:p>
          <a:p>
            <a:pPr eaLnBrk="1" fontAlgn="auto" hangingPunct="1">
              <a:spcAft>
                <a:spcPts val="0"/>
              </a:spcAft>
              <a:buFont typeface="Wingdings" pitchFamily="2" charset="2"/>
              <a:buNone/>
              <a:defRPr/>
            </a:pPr>
            <a:endParaRPr lang="en-US" sz="1800" dirty="0"/>
          </a:p>
          <a:p>
            <a:pPr eaLnBrk="1" fontAlgn="auto" hangingPunct="1">
              <a:spcAft>
                <a:spcPts val="0"/>
              </a:spcAft>
              <a:buFont typeface="Wingdings" pitchFamily="2" charset="2"/>
              <a:buNone/>
              <a:defRPr/>
            </a:pPr>
            <a:r>
              <a:rPr lang="en-US" sz="1800" dirty="0"/>
              <a:t>Nanotube/Fullerene (certain growth conditions)</a:t>
            </a:r>
          </a:p>
          <a:p>
            <a:pPr eaLnBrk="1" fontAlgn="auto" hangingPunct="1">
              <a:spcAft>
                <a:spcPts val="0"/>
              </a:spcAft>
              <a:buFont typeface="Wingdings" pitchFamily="2" charset="2"/>
              <a:buNone/>
              <a:defRPr/>
            </a:pPr>
            <a:r>
              <a:rPr lang="en-US" sz="1800" dirty="0"/>
              <a:t>sp</a:t>
            </a:r>
            <a:r>
              <a:rPr lang="en-US" sz="1800" baseline="30000" dirty="0"/>
              <a:t>2  </a:t>
            </a:r>
            <a:r>
              <a:rPr lang="en-US" sz="1800" dirty="0"/>
              <a:t>+ sp</a:t>
            </a:r>
            <a:r>
              <a:rPr lang="en-US" sz="1800" baseline="30000" dirty="0"/>
              <a:t>3 </a:t>
            </a:r>
            <a:r>
              <a:rPr lang="en-US" sz="1800" dirty="0"/>
              <a:t>character: cylindrical</a:t>
            </a:r>
          </a:p>
          <a:p>
            <a:pPr eaLnBrk="1" fontAlgn="auto" hangingPunct="1">
              <a:spcAft>
                <a:spcPts val="0"/>
              </a:spcAft>
              <a:buFont typeface="Wingdings" pitchFamily="2" charset="2"/>
              <a:buNone/>
              <a:defRPr/>
            </a:pPr>
            <a:endParaRPr lang="en-US" sz="1800" dirty="0"/>
          </a:p>
          <a:p>
            <a:pPr eaLnBrk="1" fontAlgn="auto" hangingPunct="1">
              <a:spcAft>
                <a:spcPts val="0"/>
              </a:spcAft>
              <a:buFont typeface="Wingdings" pitchFamily="2" charset="2"/>
              <a:buNone/>
              <a:defRPr/>
            </a:pPr>
            <a:r>
              <a:rPr lang="en-US" sz="1800" dirty="0"/>
              <a:t>Finite size of </a:t>
            </a:r>
            <a:r>
              <a:rPr lang="en-US" sz="1800" dirty="0" err="1"/>
              <a:t>graphene</a:t>
            </a:r>
            <a:r>
              <a:rPr lang="en-US" sz="1800" dirty="0"/>
              <a:t> layer has dangling bonds. These dangling </a:t>
            </a:r>
          </a:p>
          <a:p>
            <a:pPr eaLnBrk="1" fontAlgn="auto" hangingPunct="1">
              <a:spcAft>
                <a:spcPts val="0"/>
              </a:spcAft>
              <a:buFont typeface="Wingdings" pitchFamily="2" charset="2"/>
              <a:buNone/>
              <a:defRPr/>
            </a:pPr>
            <a:r>
              <a:rPr lang="en-US" sz="1800" dirty="0"/>
              <a:t>bonds correspond to high energy states. </a:t>
            </a:r>
          </a:p>
          <a:p>
            <a:pPr eaLnBrk="1" fontAlgn="auto" hangingPunct="1">
              <a:spcAft>
                <a:spcPts val="0"/>
              </a:spcAft>
              <a:buFont typeface="Wingdings" pitchFamily="2" charset="2"/>
              <a:buNone/>
              <a:defRPr/>
            </a:pPr>
            <a:r>
              <a:rPr lang="en-US" sz="1800" dirty="0"/>
              <a:t>				Eliminates dangling bonds </a:t>
            </a:r>
          </a:p>
          <a:p>
            <a:pPr eaLnBrk="1" fontAlgn="auto" hangingPunct="1">
              <a:spcAft>
                <a:spcPts val="0"/>
              </a:spcAft>
              <a:buFont typeface="Wingdings" pitchFamily="2" charset="2"/>
              <a:buNone/>
              <a:defRPr/>
            </a:pPr>
            <a:r>
              <a:rPr lang="en-US" sz="1800" dirty="0"/>
              <a:t>Nanotube formation 		+		           Total Energy</a:t>
            </a:r>
          </a:p>
          <a:p>
            <a:pPr eaLnBrk="1" fontAlgn="auto" hangingPunct="1">
              <a:spcAft>
                <a:spcPts val="0"/>
              </a:spcAft>
              <a:buFont typeface="Wingdings" pitchFamily="2" charset="2"/>
              <a:buNone/>
              <a:defRPr/>
            </a:pPr>
            <a:r>
              <a:rPr lang="en-US" sz="1800" dirty="0"/>
              <a:t>				Increases Strain Energy                        decreases</a:t>
            </a:r>
          </a:p>
        </p:txBody>
      </p:sp>
      <p:sp>
        <p:nvSpPr>
          <p:cNvPr id="177157" name="Line 10"/>
          <p:cNvSpPr>
            <a:spLocks noChangeShapeType="1"/>
          </p:cNvSpPr>
          <p:nvPr/>
        </p:nvSpPr>
        <p:spPr bwMode="auto">
          <a:xfrm>
            <a:off x="2057400" y="1752600"/>
            <a:ext cx="11430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7158" name="Line 11"/>
          <p:cNvSpPr>
            <a:spLocks noChangeShapeType="1"/>
          </p:cNvSpPr>
          <p:nvPr/>
        </p:nvSpPr>
        <p:spPr bwMode="auto">
          <a:xfrm>
            <a:off x="1962150" y="1981200"/>
            <a:ext cx="1219200" cy="609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7159" name="Line 12"/>
          <p:cNvSpPr>
            <a:spLocks noChangeShapeType="1"/>
          </p:cNvSpPr>
          <p:nvPr/>
        </p:nvSpPr>
        <p:spPr bwMode="auto">
          <a:xfrm>
            <a:off x="1752600" y="2057400"/>
            <a:ext cx="0" cy="1371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7160" name="Line 14"/>
          <p:cNvSpPr>
            <a:spLocks noChangeShapeType="1"/>
          </p:cNvSpPr>
          <p:nvPr/>
        </p:nvSpPr>
        <p:spPr bwMode="auto">
          <a:xfrm>
            <a:off x="2819400" y="5029200"/>
            <a:ext cx="4572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7161" name="Line 15"/>
          <p:cNvSpPr>
            <a:spLocks noChangeShapeType="1"/>
          </p:cNvSpPr>
          <p:nvPr/>
        </p:nvSpPr>
        <p:spPr bwMode="auto">
          <a:xfrm>
            <a:off x="2819400" y="5715000"/>
            <a:ext cx="4572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7162" name="Line 17"/>
          <p:cNvSpPr>
            <a:spLocks noChangeShapeType="1"/>
          </p:cNvSpPr>
          <p:nvPr/>
        </p:nvSpPr>
        <p:spPr bwMode="auto">
          <a:xfrm>
            <a:off x="2819400" y="5029200"/>
            <a:ext cx="0" cy="685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7163" name="Line 18"/>
          <p:cNvSpPr>
            <a:spLocks noChangeShapeType="1"/>
          </p:cNvSpPr>
          <p:nvPr/>
        </p:nvSpPr>
        <p:spPr bwMode="auto">
          <a:xfrm>
            <a:off x="2667000" y="5410200"/>
            <a:ext cx="1524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7164" name="Line 22"/>
          <p:cNvSpPr>
            <a:spLocks noChangeShapeType="1"/>
          </p:cNvSpPr>
          <p:nvPr/>
        </p:nvSpPr>
        <p:spPr bwMode="auto">
          <a:xfrm>
            <a:off x="5868988" y="5486400"/>
            <a:ext cx="3810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77165"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838200"/>
            <a:ext cx="2209800"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77166"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057400"/>
            <a:ext cx="11811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77167"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819400"/>
            <a:ext cx="8858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77168"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971800"/>
            <a:ext cx="9906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7" name="Date Placeholder 16"/>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27F252D-28F7-4424-AD69-A31C10ECF690}"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7170" name="Slide Number Placeholder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ADE5550-1C44-44AB-977F-1C89D527CBC0}"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53933371"/>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idx="4294967295"/>
          </p:nvPr>
        </p:nvSpPr>
        <p:spPr/>
        <p:txBody>
          <a:bodyPr/>
          <a:lstStyle/>
          <a:p>
            <a:pPr eaLnBrk="1" hangingPunct="1"/>
            <a:r>
              <a:rPr lang="en-US" altLang="en-US">
                <a:latin typeface="Times New Roman" panose="02020603050405020304" pitchFamily="18" charset="0"/>
                <a:cs typeface="Times New Roman" panose="02020603050405020304" pitchFamily="18" charset="0"/>
              </a:rPr>
              <a:t>Paper battery</a:t>
            </a:r>
          </a:p>
        </p:txBody>
      </p:sp>
      <p:sp>
        <p:nvSpPr>
          <p:cNvPr id="200707" name="Rectangle 3"/>
          <p:cNvSpPr>
            <a:spLocks noGrp="1" noChangeArrowheads="1"/>
          </p:cNvSpPr>
          <p:nvPr>
            <p:ph type="body" idx="4294967295"/>
          </p:nvPr>
        </p:nvSpPr>
        <p:spPr>
          <a:xfrm>
            <a:off x="4267200" y="1600200"/>
            <a:ext cx="4343400" cy="4533900"/>
          </a:xfrm>
        </p:spPr>
        <p:txBody>
          <a:bodyPr/>
          <a:lstStyle/>
          <a:p>
            <a:pPr eaLnBrk="1" hangingPunct="1"/>
            <a:r>
              <a:rPr lang="en-US" altLang="en-US" sz="2400">
                <a:latin typeface="Times New Roman" panose="02020603050405020304" pitchFamily="18" charset="0"/>
                <a:cs typeface="Times New Roman" panose="02020603050405020304" pitchFamily="18" charset="0"/>
              </a:rPr>
              <a:t>Could easily be mistaken for a sheet of black paper</a:t>
            </a:r>
          </a:p>
          <a:p>
            <a:pPr eaLnBrk="1" hangingPunct="1"/>
            <a:endParaRPr lang="en-US" altLang="en-US" sz="2400">
              <a:latin typeface="Times New Roman" panose="02020603050405020304" pitchFamily="18" charset="0"/>
              <a:cs typeface="Times New Roman" panose="02020603050405020304" pitchFamily="18" charset="0"/>
            </a:endParaRPr>
          </a:p>
          <a:p>
            <a:pPr eaLnBrk="1" hangingPunct="1"/>
            <a:r>
              <a:rPr lang="en-US" altLang="en-US" sz="2400">
                <a:latin typeface="Times New Roman" panose="02020603050405020304" pitchFamily="18" charset="0"/>
                <a:cs typeface="Times New Roman" panose="02020603050405020304" pitchFamily="18" charset="0"/>
              </a:rPr>
              <a:t>Functions as both a lithium-ion battery and a supercapacitor</a:t>
            </a:r>
          </a:p>
          <a:p>
            <a:pPr eaLnBrk="1" hangingPunct="1"/>
            <a:endParaRPr lang="en-US" altLang="en-US" sz="2400">
              <a:latin typeface="Times New Roman" panose="02020603050405020304" pitchFamily="18" charset="0"/>
              <a:cs typeface="Times New Roman" panose="02020603050405020304" pitchFamily="18" charset="0"/>
            </a:endParaRPr>
          </a:p>
          <a:p>
            <a:pPr eaLnBrk="1" hangingPunct="1"/>
            <a:r>
              <a:rPr lang="en-US" altLang="en-US" sz="2400">
                <a:latin typeface="Times New Roman" panose="02020603050405020304" pitchFamily="18" charset="0"/>
                <a:cs typeface="Times New Roman" panose="02020603050405020304" pitchFamily="18" charset="0"/>
              </a:rPr>
              <a:t>Lightweight, thin, flexible</a:t>
            </a:r>
          </a:p>
          <a:p>
            <a:pPr eaLnBrk="1" hangingPunct="1"/>
            <a:endParaRPr lang="en-US" altLang="en-US" sz="2400">
              <a:latin typeface="Times New Roman" panose="02020603050405020304" pitchFamily="18" charset="0"/>
              <a:cs typeface="Times New Roman" panose="02020603050405020304" pitchFamily="18" charset="0"/>
            </a:endParaRPr>
          </a:p>
          <a:p>
            <a:pPr eaLnBrk="1" hangingPunct="1"/>
            <a:r>
              <a:rPr lang="en-US" altLang="en-US" sz="2400">
                <a:latin typeface="Times New Roman" panose="02020603050405020304" pitchFamily="18" charset="0"/>
                <a:cs typeface="Times New Roman" panose="02020603050405020304" pitchFamily="18" charset="0"/>
              </a:rPr>
              <a:t>Can function at a wide range of temperatures</a:t>
            </a:r>
          </a:p>
          <a:p>
            <a:pPr eaLnBrk="1" hangingPunct="1"/>
            <a:endParaRPr lang="en-US" altLang="en-US" sz="2400">
              <a:latin typeface="Times New Roman" panose="02020603050405020304" pitchFamily="18" charset="0"/>
              <a:cs typeface="Times New Roman" panose="02020603050405020304" pitchFamily="18" charset="0"/>
            </a:endParaRPr>
          </a:p>
        </p:txBody>
      </p:sp>
      <p:pic>
        <p:nvPicPr>
          <p:cNvPr id="20070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066800"/>
            <a:ext cx="1778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7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971800"/>
            <a:ext cx="3548063"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233FC1-6C85-4543-BDBB-1419EDF037AF}" type="datetime1">
              <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endParaRPr>
          </a:p>
        </p:txBody>
      </p:sp>
      <p:sp>
        <p:nvSpPr>
          <p:cNvPr id="20071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73D1D8B-6E29-435F-839B-1F86B0C16CD5}" type="slidenum">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7055459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idx="4294967295"/>
          </p:nvPr>
        </p:nvSpPr>
        <p:spPr/>
        <p:txBody>
          <a:bodyPr/>
          <a:lstStyle/>
          <a:p>
            <a:pPr eaLnBrk="1" hangingPunct="1"/>
            <a:r>
              <a:rPr lang="en-US" altLang="en-US"/>
              <a:t>Nanotube speakers</a:t>
            </a:r>
          </a:p>
        </p:txBody>
      </p:sp>
      <p:sp>
        <p:nvSpPr>
          <p:cNvPr id="202755" name="Rectangle 3"/>
          <p:cNvSpPr>
            <a:spLocks noGrp="1" noChangeArrowheads="1"/>
          </p:cNvSpPr>
          <p:nvPr>
            <p:ph type="body" idx="4294967295"/>
          </p:nvPr>
        </p:nvSpPr>
        <p:spPr>
          <a:xfrm>
            <a:off x="5257800" y="1600200"/>
            <a:ext cx="3429000" cy="4533900"/>
          </a:xfrm>
        </p:spPr>
        <p:txBody>
          <a:bodyPr/>
          <a:lstStyle/>
          <a:p>
            <a:pPr eaLnBrk="1" hangingPunct="1"/>
            <a:r>
              <a:rPr lang="en-US" altLang="en-US" sz="2400"/>
              <a:t>Thin carbon nanotube films can act as speakers</a:t>
            </a:r>
          </a:p>
          <a:p>
            <a:pPr eaLnBrk="1" hangingPunct="1"/>
            <a:r>
              <a:rPr lang="en-US" altLang="en-US" sz="2400"/>
              <a:t>New generation of cheap, flat speakers</a:t>
            </a:r>
          </a:p>
          <a:p>
            <a:pPr eaLnBrk="1" hangingPunct="1"/>
            <a:r>
              <a:rPr lang="en-US" altLang="en-US" sz="2400"/>
              <a:t>Transparent, flexible, stretchable, and magnet free</a:t>
            </a:r>
          </a:p>
        </p:txBody>
      </p:sp>
      <p:pic>
        <p:nvPicPr>
          <p:cNvPr id="202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4343400" cy="36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B27E7B9-096E-4500-B835-AABFC6848F97}"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0275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96548B-FB3C-47AE-A295-B14E187B293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5183168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idx="4294967295"/>
          </p:nvPr>
        </p:nvSpPr>
        <p:spPr/>
        <p:txBody>
          <a:bodyPr/>
          <a:lstStyle/>
          <a:p>
            <a:pPr eaLnBrk="1" hangingPunct="1"/>
            <a:r>
              <a:rPr lang="en-US" altLang="en-US"/>
              <a:t>Artificial muscles</a:t>
            </a:r>
          </a:p>
        </p:txBody>
      </p:sp>
      <p:sp>
        <p:nvSpPr>
          <p:cNvPr id="204803" name="Rectangle 3"/>
          <p:cNvSpPr>
            <a:spLocks noGrp="1" noChangeArrowheads="1"/>
          </p:cNvSpPr>
          <p:nvPr>
            <p:ph type="body" idx="4294967295"/>
          </p:nvPr>
        </p:nvSpPr>
        <p:spPr>
          <a:xfrm>
            <a:off x="685800" y="3581400"/>
            <a:ext cx="7772400" cy="2971800"/>
          </a:xfrm>
        </p:spPr>
        <p:txBody>
          <a:bodyPr/>
          <a:lstStyle/>
          <a:p>
            <a:pPr eaLnBrk="1" hangingPunct="1"/>
            <a:r>
              <a:rPr lang="en-US" altLang="en-US" sz="2400"/>
              <a:t>Aerogels made from carbon nanotubes (CNTs) can serve as electrically powered artificial muscles</a:t>
            </a:r>
          </a:p>
          <a:p>
            <a:pPr eaLnBrk="1" hangingPunct="1"/>
            <a:r>
              <a:rPr lang="en-US" altLang="en-US" sz="2400"/>
              <a:t>Sheet becomes 220% wider and thicker when voltage is applied</a:t>
            </a:r>
          </a:p>
          <a:p>
            <a:pPr eaLnBrk="1" hangingPunct="1"/>
            <a:r>
              <a:rPr lang="en-US" altLang="en-US" sz="2400"/>
              <a:t>Flexes about 3 orders of magnitude faster and generates more than 30 times the force than human muscles of the same size</a:t>
            </a:r>
          </a:p>
        </p:txBody>
      </p:sp>
      <p:pic>
        <p:nvPicPr>
          <p:cNvPr id="2048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95400"/>
            <a:ext cx="506730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1D240F7-2371-4F84-8272-2922FF062FF3}"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0480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DF0D14-B03A-44BF-8884-D9BC7C482AFF}"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46074851"/>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idx="4294967295"/>
          </p:nvPr>
        </p:nvSpPr>
        <p:spPr>
          <a:xfrm>
            <a:off x="228600" y="76200"/>
            <a:ext cx="8229600" cy="1143000"/>
          </a:xfrm>
        </p:spPr>
        <p:txBody>
          <a:bodyPr/>
          <a:lstStyle/>
          <a:p>
            <a:pPr algn="l" eaLnBrk="1" hangingPunct="1"/>
            <a:r>
              <a:rPr lang="en-US" altLang="en-US" sz="4000">
                <a:latin typeface="Times New Roman" panose="02020603050405020304" pitchFamily="18" charset="0"/>
                <a:cs typeface="Times New Roman" panose="02020603050405020304" pitchFamily="18" charset="0"/>
              </a:rPr>
              <a:t>Nanotube thermocell</a:t>
            </a:r>
          </a:p>
        </p:txBody>
      </p:sp>
      <p:pic>
        <p:nvPicPr>
          <p:cNvPr id="2068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464820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2" name="Rectangle 5"/>
          <p:cNvSpPr>
            <a:spLocks noGrp="1" noChangeArrowheads="1"/>
          </p:cNvSpPr>
          <p:nvPr>
            <p:ph type="body" idx="4294967295"/>
          </p:nvPr>
        </p:nvSpPr>
        <p:spPr>
          <a:xfrm>
            <a:off x="4800600" y="1219200"/>
            <a:ext cx="4191000" cy="4953000"/>
          </a:xfrm>
        </p:spPr>
        <p:txBody>
          <a:bodyPr/>
          <a:lstStyle/>
          <a:p>
            <a:pPr eaLnBrk="1" hangingPunct="1"/>
            <a:r>
              <a:rPr lang="en-US" altLang="en-US">
                <a:latin typeface="Times New Roman" panose="02020603050405020304" pitchFamily="18" charset="0"/>
                <a:cs typeface="Times New Roman" panose="02020603050405020304" pitchFamily="18" charset="0"/>
              </a:rPr>
              <a:t>uses multiwalled carbon nanotubes as electrodes</a:t>
            </a:r>
          </a:p>
          <a:p>
            <a:pPr eaLnBrk="1" hangingPunct="1"/>
            <a:r>
              <a:rPr lang="en-US" altLang="en-US">
                <a:latin typeface="Times New Roman" panose="02020603050405020304" pitchFamily="18" charset="0"/>
                <a:cs typeface="Times New Roman" panose="02020603050405020304" pitchFamily="18" charset="0"/>
              </a:rPr>
              <a:t>3 times efficient than conventional</a:t>
            </a:r>
          </a:p>
          <a:p>
            <a:pPr eaLnBrk="1" hangingPunct="1"/>
            <a:r>
              <a:rPr lang="en-US" altLang="en-US">
                <a:latin typeface="Times New Roman" panose="02020603050405020304" pitchFamily="18" charset="0"/>
                <a:cs typeface="Times New Roman" panose="02020603050405020304" pitchFamily="18" charset="0"/>
              </a:rPr>
              <a:t>Converts waste heat from industrial plants, pipelines into electricity</a:t>
            </a:r>
          </a:p>
        </p:txBody>
      </p:sp>
      <p:sp>
        <p:nvSpPr>
          <p:cNvPr id="5" name="Date Placeholder 4"/>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A38EB8-6A20-48DA-8E9B-B64BB315F2D5}" type="datetime1">
              <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endParaRPr>
          </a:p>
        </p:txBody>
      </p:sp>
      <p:sp>
        <p:nvSpPr>
          <p:cNvPr id="20685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86E446F-AEFA-43C6-A800-E3D6A3EB6823}" type="slidenum">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94626000"/>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ChangeArrowheads="1"/>
          </p:cNvSpPr>
          <p:nvPr/>
        </p:nvSpPr>
        <p:spPr bwMode="auto">
          <a:xfrm>
            <a:off x="304800" y="381000"/>
            <a:ext cx="8610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sng"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SPECIFIC APPLICATION</a:t>
            </a:r>
            <a:br>
              <a:rPr kumimoji="0" lang="en-US" altLang="en-US" sz="3200" b="1" i="0" u="sng"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br>
            <a:r>
              <a:rPr kumimoji="0" lang="en-US" altLang="en-US" sz="3200" b="1" i="0" u="sng" strike="noStrike" kern="1200" cap="none" spc="0" normalizeH="0" baseline="0" noProof="0">
                <a:ln>
                  <a:noFill/>
                </a:ln>
                <a:solidFill>
                  <a:srgbClr val="FF0000"/>
                </a:solidFill>
                <a:effectLst/>
                <a:uLnTx/>
                <a:uFillTx/>
                <a:latin typeface="Calibri" panose="020F0502020204030204" pitchFamily="34" charset="0"/>
                <a:ea typeface="+mn-ea"/>
                <a:cs typeface="Arial" panose="020B0604020202020204" pitchFamily="34" charset="0"/>
              </a:rPr>
              <a:t>SUPER STRONG BULLET PROOF JACKETS:-</a:t>
            </a:r>
            <a:endParaRPr kumimoji="0" lang="en-US" altLang="en-US" sz="3200" b="1" i="0" u="sng"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8899" name="Rectangle 3"/>
          <p:cNvSpPr>
            <a:spLocks noChangeArrowheads="1"/>
          </p:cNvSpPr>
          <p:nvPr/>
        </p:nvSpPr>
        <p:spPr bwMode="auto">
          <a:xfrm>
            <a:off x="228600" y="1828800"/>
            <a:ext cx="45720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One of the main applications of carbon nanotubes is super strong bullet proof jackets.</a:t>
            </a:r>
          </a:p>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Bullet proof jackets are formed by the carbon nano fibers which are made up of millions of tiny carbon nano tubes is starting to reveal exciting properties.</a:t>
            </a:r>
          </a:p>
        </p:txBody>
      </p:sp>
      <p:pic>
        <p:nvPicPr>
          <p:cNvPr id="208900" name="Picture 2" descr="Body Armo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257800" y="1752600"/>
            <a:ext cx="3276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AED3C7-AFD4-4038-9C69-E0F2E1C821D5}"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0890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B954FD-4BF7-4A2C-A2AA-F506DE866936}"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68871425"/>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title"/>
          </p:nvPr>
        </p:nvSpPr>
        <p:spPr/>
        <p:txBody>
          <a:bodyPr/>
          <a:lstStyle/>
          <a:p>
            <a:pPr algn="l" eaLnBrk="1" hangingPunct="1"/>
            <a:r>
              <a:rPr lang="nb-NO" altLang="en-US" sz="4000">
                <a:latin typeface="Times New Roman" panose="02020603050405020304" pitchFamily="18" charset="0"/>
                <a:cs typeface="Times New Roman" panose="02020603050405020304" pitchFamily="18" charset="0"/>
              </a:rPr>
              <a:t>Carbon black</a:t>
            </a:r>
            <a:endParaRPr lang="en-US" altLang="en-US" sz="4000">
              <a:latin typeface="Times New Roman" panose="02020603050405020304" pitchFamily="18" charset="0"/>
              <a:cs typeface="Times New Roman" panose="02020603050405020304" pitchFamily="18" charset="0"/>
            </a:endParaRPr>
          </a:p>
        </p:txBody>
      </p:sp>
      <p:pic>
        <p:nvPicPr>
          <p:cNvPr id="209923" name="Picture 6" descr="seikei02_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443663" y="1700213"/>
            <a:ext cx="1905000" cy="1905000"/>
          </a:xfrm>
        </p:spPr>
      </p:pic>
      <p:pic>
        <p:nvPicPr>
          <p:cNvPr id="209924" name="Picture 12" descr="0"/>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600200" y="4724400"/>
            <a:ext cx="2376488" cy="1570038"/>
          </a:xfrm>
        </p:spPr>
      </p:pic>
      <p:sp>
        <p:nvSpPr>
          <p:cNvPr id="209925" name="Text Box 9"/>
          <p:cNvSpPr txBox="1">
            <a:spLocks noChangeArrowheads="1"/>
          </p:cNvSpPr>
          <p:nvPr/>
        </p:nvSpPr>
        <p:spPr bwMode="auto">
          <a:xfrm>
            <a:off x="7308850" y="0"/>
            <a:ext cx="1835150" cy="36671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nb-NO"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Properties</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9926" name="Text Box 10"/>
          <p:cNvSpPr txBox="1">
            <a:spLocks noChangeArrowheads="1"/>
          </p:cNvSpPr>
          <p:nvPr/>
        </p:nvSpPr>
        <p:spPr bwMode="auto">
          <a:xfrm>
            <a:off x="1116013" y="1628775"/>
            <a:ext cx="475138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nb-NO" altLang="en-US" sz="2800" b="0" i="0" u="none" strike="noStrike" kern="1200" cap="none" spc="0" normalizeH="0" baseline="0" noProof="0">
                <a:ln>
                  <a:noFill/>
                </a:ln>
                <a:solidFill>
                  <a:srgbClr val="333399"/>
                </a:solidFill>
                <a:effectLst/>
                <a:uLnTx/>
                <a:uFillTx/>
                <a:latin typeface="Times New Roman" panose="02020603050405020304" pitchFamily="18" charset="0"/>
                <a:ea typeface="+mn-ea"/>
                <a:cs typeface="Times New Roman" panose="02020603050405020304" pitchFamily="18" charset="0"/>
              </a:rPr>
              <a:t>Large industry </a:t>
            </a:r>
            <a:endParaRPr kumimoji="0" lang="nb-NO"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nb-NO"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 mill. tons each year</a:t>
            </a:r>
          </a:p>
          <a:p>
            <a:pPr marL="0" marR="0" lvl="0" indent="0" algn="l" defTabSz="914400" rtl="0" eaLnBrk="1" fontAlgn="base" latinLnBrk="0" hangingPunct="1">
              <a:lnSpc>
                <a:spcPct val="100000"/>
              </a:lnSpc>
              <a:spcBef>
                <a:spcPct val="50000"/>
              </a:spcBef>
              <a:spcAft>
                <a:spcPct val="0"/>
              </a:spcAft>
              <a:buClrTx/>
              <a:buSzTx/>
              <a:buFontTx/>
              <a:buChar char="•"/>
              <a:tabLst/>
              <a:defRPr/>
            </a:pPr>
            <a:r>
              <a:rPr kumimoji="0" lang="nb-NO"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Tires, black pigments, plastics, dry-cell batteries, UV-protection etc.</a:t>
            </a:r>
          </a:p>
          <a:p>
            <a:pPr marL="0" marR="0" lvl="0" indent="0" algn="l" defTabSz="914400" rtl="0" eaLnBrk="1" fontAlgn="base" latinLnBrk="0" hangingPunct="1">
              <a:lnSpc>
                <a:spcPct val="100000"/>
              </a:lnSpc>
              <a:spcBef>
                <a:spcPct val="50000"/>
              </a:spcBef>
              <a:spcAft>
                <a:spcPct val="0"/>
              </a:spcAft>
              <a:buClrTx/>
              <a:buSzTx/>
              <a:buFontTx/>
              <a:buChar char="•"/>
              <a:tabLst/>
              <a:defRPr/>
            </a:pPr>
            <a:r>
              <a:rPr kumimoji="0" lang="nb-NO"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Size: 10 – 400 nm</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209927" name="Picture 15" descr="0"/>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940425" y="5013325"/>
            <a:ext cx="2160588" cy="1736725"/>
          </a:xfrm>
        </p:spPr>
      </p:pic>
      <p:sp>
        <p:nvSpPr>
          <p:cNvPr id="209928" name="Date Placeholder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FE2E16B-DF52-450D-B0B2-B06D02355D52}" type="datetime1">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10/16/2024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992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88611C-4A4E-4821-BA0A-EC57D6379ED2}"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12381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r>
              <a:rPr lang="nb-NO" altLang="en-US"/>
              <a:t>Writing</a:t>
            </a:r>
            <a:endParaRPr lang="en-US" altLang="en-US"/>
          </a:p>
        </p:txBody>
      </p:sp>
      <p:pic>
        <p:nvPicPr>
          <p:cNvPr id="210947" name="Picture 5" descr="pencil"/>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476375" y="2492375"/>
            <a:ext cx="2378075" cy="1817688"/>
          </a:xfrm>
        </p:spPr>
      </p:pic>
      <p:pic>
        <p:nvPicPr>
          <p:cNvPr id="210948" name="Picture 8" descr="02115b">
            <a:hlinkClick r:id="rId3"/>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580063" y="2420938"/>
            <a:ext cx="2643187" cy="2032000"/>
          </a:xfrm>
        </p:spPr>
      </p:pic>
      <p:sp>
        <p:nvSpPr>
          <p:cNvPr id="210949" name="Text Box 10"/>
          <p:cNvSpPr txBox="1">
            <a:spLocks noChangeArrowheads="1"/>
          </p:cNvSpPr>
          <p:nvPr/>
        </p:nvSpPr>
        <p:spPr bwMode="auto">
          <a:xfrm>
            <a:off x="1547813" y="4760913"/>
            <a:ext cx="2374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nb-NO"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Carbon – graphite </a:t>
            </a:r>
            <a:endParaRPr kumimoji="0" lang="en-US"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10950" name="Text Box 11"/>
          <p:cNvSpPr txBox="1">
            <a:spLocks noChangeArrowheads="1"/>
          </p:cNvSpPr>
          <p:nvPr/>
        </p:nvSpPr>
        <p:spPr bwMode="auto">
          <a:xfrm>
            <a:off x="5292725" y="4724400"/>
            <a:ext cx="3600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nb-NO"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C</a:t>
            </a:r>
            <a:r>
              <a:rPr kumimoji="0" lang="nb-NO" altLang="en-US" sz="2000" b="0" i="0" u="none" strike="noStrike" kern="1200" cap="none" spc="0" normalizeH="0" baseline="-25000" noProof="0">
                <a:ln>
                  <a:noFill/>
                </a:ln>
                <a:solidFill>
                  <a:srgbClr val="000000"/>
                </a:solidFill>
                <a:effectLst/>
                <a:uLnTx/>
                <a:uFillTx/>
                <a:latin typeface="Calibri" panose="020F0502020204030204" pitchFamily="34" charset="0"/>
                <a:ea typeface="+mn-ea"/>
                <a:cs typeface="Arial" panose="020B0604020202020204" pitchFamily="34" charset="0"/>
              </a:rPr>
              <a:t>60</a:t>
            </a:r>
            <a:r>
              <a:rPr kumimoji="0" lang="nb-NO"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 1000x better resolution than ink (Xerox)</a:t>
            </a:r>
            <a:endParaRPr kumimoji="0" lang="en-US"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10951" name="Text Box 12"/>
          <p:cNvSpPr txBox="1">
            <a:spLocks noChangeArrowheads="1"/>
          </p:cNvSpPr>
          <p:nvPr/>
        </p:nvSpPr>
        <p:spPr bwMode="auto">
          <a:xfrm>
            <a:off x="7308850" y="0"/>
            <a:ext cx="1835150" cy="3667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nb-NO"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Application</a:t>
            </a: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8" name="Date Placeholder 7"/>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4FBEAF-6419-4E48-8234-3427B474363F}"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10953"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B823F3-2B89-4F07-9676-F5C6DB5B56A6}"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30460236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CNT: Implications for electronics</a:t>
            </a:r>
          </a:p>
        </p:txBody>
      </p:sp>
      <p:sp>
        <p:nvSpPr>
          <p:cNvPr id="18435" name="Rectangle 3"/>
          <p:cNvSpPr>
            <a:spLocks noGrp="1" noChangeArrowheads="1"/>
          </p:cNvSpPr>
          <p:nvPr>
            <p:ph type="body" idx="1"/>
          </p:nvPr>
        </p:nvSpPr>
        <p:spPr/>
        <p:txBody>
          <a:bodyPr/>
          <a:lstStyle/>
          <a:p>
            <a:pPr eaLnBrk="1" hangingPunct="1"/>
            <a:endParaRPr lang="en-US" sz="2400"/>
          </a:p>
          <a:p>
            <a:pPr eaLnBrk="1" hangingPunct="1"/>
            <a:r>
              <a:rPr lang="en-US" sz="2400"/>
              <a:t>Carrier transport is 1-D.</a:t>
            </a:r>
          </a:p>
          <a:p>
            <a:pPr eaLnBrk="1" hangingPunct="1"/>
            <a:r>
              <a:rPr lang="en-US" sz="2400"/>
              <a:t>All chemical bonds are </a:t>
            </a:r>
          </a:p>
          <a:p>
            <a:pPr eaLnBrk="1" hangingPunct="1">
              <a:buFont typeface="Wingdings" pitchFamily="2" charset="2"/>
              <a:buNone/>
            </a:pPr>
            <a:r>
              <a:rPr lang="en-US" sz="2400"/>
              <a:t>    satisfied</a:t>
            </a:r>
            <a:r>
              <a:rPr lang="en-US" sz="2400">
                <a:sym typeface="Symbol" pitchFamily="18" charset="2"/>
              </a:rPr>
              <a:t>  CNT Electronics not bound  to use SiO</a:t>
            </a:r>
            <a:r>
              <a:rPr lang="en-US" sz="2400" baseline="-25000">
                <a:sym typeface="Symbol" pitchFamily="18" charset="2"/>
              </a:rPr>
              <a:t>2 </a:t>
            </a:r>
            <a:r>
              <a:rPr lang="en-US" sz="2400">
                <a:sym typeface="Symbol" pitchFamily="18" charset="2"/>
              </a:rPr>
              <a:t>as an insulator.</a:t>
            </a:r>
          </a:p>
          <a:p>
            <a:pPr eaLnBrk="1" hangingPunct="1"/>
            <a:r>
              <a:rPr lang="en-US" sz="2400">
                <a:sym typeface="Symbol" pitchFamily="18" charset="2"/>
              </a:rPr>
              <a:t>High mechanical and thermal stability and resistance to electromigration  Current densities upto 10</a:t>
            </a:r>
            <a:r>
              <a:rPr lang="en-US" sz="2400" baseline="30000">
                <a:sym typeface="Symbol" pitchFamily="18" charset="2"/>
              </a:rPr>
              <a:t>9</a:t>
            </a:r>
            <a:r>
              <a:rPr lang="en-US" sz="2400">
                <a:sym typeface="Symbol" pitchFamily="18" charset="2"/>
              </a:rPr>
              <a:t> A/cm</a:t>
            </a:r>
            <a:r>
              <a:rPr lang="en-US" sz="2400" baseline="30000">
                <a:sym typeface="Symbol" pitchFamily="18" charset="2"/>
              </a:rPr>
              <a:t>2</a:t>
            </a:r>
            <a:r>
              <a:rPr lang="en-US" sz="2400">
                <a:sym typeface="Symbol" pitchFamily="18" charset="2"/>
              </a:rPr>
              <a:t> can be sustained.</a:t>
            </a:r>
          </a:p>
          <a:p>
            <a:pPr eaLnBrk="1" hangingPunct="1"/>
            <a:r>
              <a:rPr lang="en-US" sz="2400">
                <a:sym typeface="Symbol" pitchFamily="18" charset="2"/>
              </a:rPr>
              <a:t>Diameter controlled by chemistry, not fabrication.</a:t>
            </a:r>
          </a:p>
          <a:p>
            <a:pPr eaLnBrk="1" hangingPunct="1"/>
            <a:r>
              <a:rPr lang="en-US" sz="2400">
                <a:sym typeface="Symbol" pitchFamily="18" charset="2"/>
              </a:rPr>
              <a:t>Both active devices and interconnects can be made from semiconducting and metallic nanotubes.</a:t>
            </a:r>
          </a:p>
        </p:txBody>
      </p:sp>
      <p:pic>
        <p:nvPicPr>
          <p:cNvPr id="18436" name="Picture 5"/>
          <p:cNvPicPr>
            <a:picLocks noChangeAspect="1" noChangeArrowheads="1"/>
          </p:cNvPicPr>
          <p:nvPr/>
        </p:nvPicPr>
        <p:blipFill>
          <a:blip r:embed="rId2" cstate="print"/>
          <a:srcRect/>
          <a:stretch>
            <a:fillRect/>
          </a:stretch>
        </p:blipFill>
        <p:spPr bwMode="auto">
          <a:xfrm>
            <a:off x="4648200" y="1066800"/>
            <a:ext cx="4095750" cy="1295400"/>
          </a:xfrm>
          <a:prstGeom prst="rect">
            <a:avLst/>
          </a:prstGeom>
          <a:noFill/>
          <a:ln w="12700" cap="sq">
            <a:noFill/>
            <a:miter lim="800000"/>
            <a:headEnd type="none" w="sm" len="sm"/>
            <a:tailEnd type="none" w="sm" len="sm"/>
          </a:ln>
        </p:spPr>
      </p:pic>
    </p:spTree>
    <p:extLst>
      <p:ext uri="{BB962C8B-B14F-4D97-AF65-F5344CB8AC3E}">
        <p14:creationId xmlns:p14="http://schemas.microsoft.com/office/powerpoint/2010/main" val="1005508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685800" y="-76200"/>
            <a:ext cx="8229600" cy="1143000"/>
          </a:xfrm>
        </p:spPr>
        <p:txBody>
          <a:bodyPr/>
          <a:lstStyle/>
          <a:p>
            <a:pPr eaLnBrk="1" hangingPunct="1"/>
            <a:r>
              <a:rPr lang="en-US" altLang="en-US" sz="4000">
                <a:latin typeface="Times New Roman" panose="02020603050405020304" pitchFamily="18" charset="0"/>
                <a:cs typeface="Times New Roman" panose="02020603050405020304" pitchFamily="18" charset="0"/>
              </a:rPr>
              <a:t>CNT: Implications for electronics</a:t>
            </a:r>
          </a:p>
        </p:txBody>
      </p:sp>
      <p:sp>
        <p:nvSpPr>
          <p:cNvPr id="18435" name="Rectangle 3"/>
          <p:cNvSpPr>
            <a:spLocks noGrp="1" noChangeArrowheads="1"/>
          </p:cNvSpPr>
          <p:nvPr>
            <p:ph type="body" idx="1"/>
          </p:nvPr>
        </p:nvSpPr>
        <p:spPr>
          <a:xfrm>
            <a:off x="381000" y="1570038"/>
            <a:ext cx="8229600" cy="4525962"/>
          </a:xfrm>
        </p:spPr>
        <p:txBody>
          <a:bodyPr rtlCol="0">
            <a:normAutofit lnSpcReduction="10000"/>
          </a:bodyPr>
          <a:lstStyle/>
          <a:p>
            <a:pPr eaLnBrk="1" fontAlgn="auto" hangingPunct="1">
              <a:spcAft>
                <a:spcPts val="0"/>
              </a:spcAft>
              <a:defRPr/>
            </a:pPr>
            <a:endParaRPr lang="en-US" sz="2400" dirty="0">
              <a:latin typeface="Times New Roman" pitchFamily="18" charset="0"/>
              <a:cs typeface="Times New Roman" pitchFamily="18" charset="0"/>
            </a:endParaRPr>
          </a:p>
          <a:p>
            <a:pPr eaLnBrk="1" fontAlgn="auto" hangingPunct="1">
              <a:spcAft>
                <a:spcPts val="0"/>
              </a:spcAft>
              <a:defRPr/>
            </a:pPr>
            <a:r>
              <a:rPr lang="en-US" sz="2400" dirty="0">
                <a:latin typeface="Times New Roman" pitchFamily="18" charset="0"/>
                <a:cs typeface="Times New Roman" pitchFamily="18" charset="0"/>
              </a:rPr>
              <a:t>Carrier transport is 1-D.</a:t>
            </a:r>
          </a:p>
          <a:p>
            <a:pPr eaLnBrk="1" fontAlgn="auto" hangingPunct="1">
              <a:spcAft>
                <a:spcPts val="0"/>
              </a:spcAft>
              <a:defRPr/>
            </a:pPr>
            <a:r>
              <a:rPr lang="en-US" sz="2400" dirty="0">
                <a:latin typeface="Times New Roman" pitchFamily="18" charset="0"/>
                <a:cs typeface="Times New Roman" pitchFamily="18" charset="0"/>
              </a:rPr>
              <a:t>All chemical bonds are </a:t>
            </a:r>
          </a:p>
          <a:p>
            <a:pPr eaLnBrk="1" fontAlgn="auto" hangingPunct="1">
              <a:spcAft>
                <a:spcPts val="0"/>
              </a:spcAft>
              <a:buFont typeface="Wingdings" pitchFamily="2" charset="2"/>
              <a:buNone/>
              <a:defRPr/>
            </a:pPr>
            <a:r>
              <a:rPr lang="en-US" sz="2400" dirty="0">
                <a:latin typeface="Times New Roman" pitchFamily="18" charset="0"/>
                <a:cs typeface="Times New Roman" pitchFamily="18" charset="0"/>
              </a:rPr>
              <a:t>    satisfied</a:t>
            </a:r>
            <a:r>
              <a:rPr lang="en-US" sz="2400" dirty="0">
                <a:latin typeface="Times New Roman" pitchFamily="18" charset="0"/>
                <a:cs typeface="Times New Roman" pitchFamily="18" charset="0"/>
                <a:sym typeface="Symbol" pitchFamily="18" charset="2"/>
              </a:rPr>
              <a:t>  CNT Electronics not bound  to use SiO</a:t>
            </a:r>
            <a:r>
              <a:rPr lang="en-US" sz="2400" baseline="-25000" dirty="0">
                <a:latin typeface="Times New Roman" pitchFamily="18" charset="0"/>
                <a:cs typeface="Times New Roman" pitchFamily="18" charset="0"/>
                <a:sym typeface="Symbol" pitchFamily="18" charset="2"/>
              </a:rPr>
              <a:t>2 </a:t>
            </a:r>
            <a:r>
              <a:rPr lang="en-US" sz="2400" dirty="0">
                <a:latin typeface="Times New Roman" pitchFamily="18" charset="0"/>
                <a:cs typeface="Times New Roman" pitchFamily="18" charset="0"/>
                <a:sym typeface="Symbol" pitchFamily="18" charset="2"/>
              </a:rPr>
              <a:t>as an insulator.</a:t>
            </a:r>
          </a:p>
          <a:p>
            <a:pPr eaLnBrk="1" fontAlgn="auto" hangingPunct="1">
              <a:spcAft>
                <a:spcPts val="0"/>
              </a:spcAft>
              <a:defRPr/>
            </a:pPr>
            <a:r>
              <a:rPr lang="en-US" sz="2400" dirty="0">
                <a:latin typeface="Times New Roman" pitchFamily="18" charset="0"/>
                <a:cs typeface="Times New Roman" pitchFamily="18" charset="0"/>
                <a:sym typeface="Symbol" pitchFamily="18" charset="2"/>
              </a:rPr>
              <a:t>High mechanical and thermal stability and resistance to </a:t>
            </a:r>
            <a:r>
              <a:rPr lang="en-US" sz="2400" dirty="0" err="1">
                <a:latin typeface="Times New Roman" pitchFamily="18" charset="0"/>
                <a:cs typeface="Times New Roman" pitchFamily="18" charset="0"/>
                <a:sym typeface="Symbol" pitchFamily="18" charset="2"/>
              </a:rPr>
              <a:t>electromigration</a:t>
            </a:r>
            <a:r>
              <a:rPr lang="en-US" sz="2400" dirty="0">
                <a:latin typeface="Times New Roman" pitchFamily="18" charset="0"/>
                <a:cs typeface="Times New Roman" pitchFamily="18" charset="0"/>
                <a:sym typeface="Symbol" pitchFamily="18" charset="2"/>
              </a:rPr>
              <a:t>  Current densities </a:t>
            </a:r>
            <a:r>
              <a:rPr lang="en-US" sz="2400" dirty="0" err="1">
                <a:latin typeface="Times New Roman" pitchFamily="18" charset="0"/>
                <a:cs typeface="Times New Roman" pitchFamily="18" charset="0"/>
                <a:sym typeface="Symbol" pitchFamily="18" charset="2"/>
              </a:rPr>
              <a:t>upto</a:t>
            </a:r>
            <a:r>
              <a:rPr lang="en-US" sz="2400" dirty="0">
                <a:latin typeface="Times New Roman" pitchFamily="18" charset="0"/>
                <a:cs typeface="Times New Roman" pitchFamily="18" charset="0"/>
                <a:sym typeface="Symbol" pitchFamily="18" charset="2"/>
              </a:rPr>
              <a:t> 10</a:t>
            </a:r>
            <a:r>
              <a:rPr lang="en-US" sz="2400" baseline="30000" dirty="0">
                <a:latin typeface="Times New Roman" pitchFamily="18" charset="0"/>
                <a:cs typeface="Times New Roman" pitchFamily="18" charset="0"/>
                <a:sym typeface="Symbol" pitchFamily="18" charset="2"/>
              </a:rPr>
              <a:t>9</a:t>
            </a:r>
            <a:r>
              <a:rPr lang="en-US" sz="2400" dirty="0">
                <a:latin typeface="Times New Roman" pitchFamily="18" charset="0"/>
                <a:cs typeface="Times New Roman" pitchFamily="18" charset="0"/>
                <a:sym typeface="Symbol" pitchFamily="18" charset="2"/>
              </a:rPr>
              <a:t> A/cm</a:t>
            </a:r>
            <a:r>
              <a:rPr lang="en-US" sz="2400" baseline="30000" dirty="0">
                <a:latin typeface="Times New Roman" pitchFamily="18" charset="0"/>
                <a:cs typeface="Times New Roman" pitchFamily="18" charset="0"/>
                <a:sym typeface="Symbol" pitchFamily="18" charset="2"/>
              </a:rPr>
              <a:t>2</a:t>
            </a:r>
            <a:r>
              <a:rPr lang="en-US" sz="2400" dirty="0">
                <a:latin typeface="Times New Roman" pitchFamily="18" charset="0"/>
                <a:cs typeface="Times New Roman" pitchFamily="18" charset="0"/>
                <a:sym typeface="Symbol" pitchFamily="18" charset="2"/>
              </a:rPr>
              <a:t> can be sustained.</a:t>
            </a:r>
          </a:p>
          <a:p>
            <a:pPr eaLnBrk="1" fontAlgn="auto" hangingPunct="1">
              <a:spcAft>
                <a:spcPts val="0"/>
              </a:spcAft>
              <a:defRPr/>
            </a:pPr>
            <a:r>
              <a:rPr lang="en-US" sz="2400" dirty="0">
                <a:latin typeface="Times New Roman" pitchFamily="18" charset="0"/>
                <a:cs typeface="Times New Roman" pitchFamily="18" charset="0"/>
                <a:sym typeface="Symbol" pitchFamily="18" charset="2"/>
              </a:rPr>
              <a:t>Diameter controlled by chemistry, not fabrication.</a:t>
            </a:r>
          </a:p>
          <a:p>
            <a:pPr eaLnBrk="1" fontAlgn="auto" hangingPunct="1">
              <a:spcAft>
                <a:spcPts val="0"/>
              </a:spcAft>
              <a:defRPr/>
            </a:pPr>
            <a:r>
              <a:rPr lang="en-US" sz="2400" dirty="0">
                <a:latin typeface="Times New Roman" pitchFamily="18" charset="0"/>
                <a:cs typeface="Times New Roman" pitchFamily="18" charset="0"/>
                <a:sym typeface="Symbol" pitchFamily="18" charset="2"/>
              </a:rPr>
              <a:t>Both active devices and interconnects can be made from semiconducting and metallic </a:t>
            </a:r>
            <a:r>
              <a:rPr lang="en-US" sz="2400" dirty="0" err="1">
                <a:latin typeface="Times New Roman" pitchFamily="18" charset="0"/>
                <a:cs typeface="Times New Roman" pitchFamily="18" charset="0"/>
                <a:sym typeface="Symbol" pitchFamily="18" charset="2"/>
              </a:rPr>
              <a:t>nanotubes</a:t>
            </a:r>
            <a:r>
              <a:rPr lang="en-US" sz="2400" dirty="0">
                <a:latin typeface="Times New Roman" pitchFamily="18" charset="0"/>
                <a:cs typeface="Times New Roman" pitchFamily="18" charset="0"/>
                <a:sym typeface="Symbol" pitchFamily="18" charset="2"/>
              </a:rPr>
              <a:t>.</a:t>
            </a:r>
          </a:p>
        </p:txBody>
      </p:sp>
      <p:sp>
        <p:nvSpPr>
          <p:cNvPr id="5" name="Date Placeholder 4"/>
          <p:cNvSpPr>
            <a:spLocks noGrp="1"/>
          </p:cNvSpPr>
          <p:nvPr>
            <p:ph type="dt" sz="quarter" idx="10"/>
          </p:nvPr>
        </p:nvSpPr>
        <p:spPr>
          <a:xfrm>
            <a:off x="457200" y="6416675"/>
            <a:ext cx="21336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0185B6-0D36-48C0-8B19-0D90178795F6}" type="datetime1">
              <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endParaRPr>
          </a:p>
        </p:txBody>
      </p:sp>
      <p:sp>
        <p:nvSpPr>
          <p:cNvPr id="211973" name="Slide Number Placeholder 5"/>
          <p:cNvSpPr>
            <a:spLocks noGrp="1"/>
          </p:cNvSpPr>
          <p:nvPr>
            <p:ph type="sldNum" sz="quarter" idx="12"/>
          </p:nvPr>
        </p:nvSpPr>
        <p:spPr bwMode="auto">
          <a:xfrm>
            <a:off x="6553200" y="64166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FA4EDD-7C57-46E8-BC40-4899E92F166C}" type="slidenum">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n-ea"/>
              <a:cs typeface="Times New Roman" panose="02020603050405020304" pitchFamily="18" charset="0"/>
            </a:endParaRPr>
          </a:p>
        </p:txBody>
      </p:sp>
      <p:pic>
        <p:nvPicPr>
          <p:cNvPr id="211974" name="Picture 2"/>
          <p:cNvPicPr>
            <a:picLocks noChangeAspect="1" noChangeArrowheads="1"/>
          </p:cNvPicPr>
          <p:nvPr/>
        </p:nvPicPr>
        <p:blipFill>
          <a:blip r:embed="rId2">
            <a:extLst>
              <a:ext uri="{28A0092B-C50C-407E-A947-70E740481C1C}">
                <a14:useLocalDpi xmlns:a14="http://schemas.microsoft.com/office/drawing/2010/main" val="0"/>
              </a:ext>
            </a:extLst>
          </a:blip>
          <a:srcRect l="8064" t="9380" b="54660"/>
          <a:stretch>
            <a:fillRect/>
          </a:stretch>
        </p:blipFill>
        <p:spPr bwMode="auto">
          <a:xfrm>
            <a:off x="4267200" y="838200"/>
            <a:ext cx="4800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76391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Number Placeholder 1"/>
          <p:cNvSpPr>
            <a:spLocks noGrp="1"/>
          </p:cNvSpPr>
          <p:nvPr>
            <p:ph type="sldNum" sz="quarter" idx="12"/>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24706F07-6C9C-4A46-9055-4F9A438F7349}"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pic>
        <p:nvPicPr>
          <p:cNvPr id="212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219200"/>
            <a:ext cx="87423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6" name="Rectangle 4"/>
          <p:cNvSpPr>
            <a:spLocks noChangeArrowheads="1"/>
          </p:cNvSpPr>
          <p:nvPr/>
        </p:nvSpPr>
        <p:spPr bwMode="auto">
          <a:xfrm>
            <a:off x="381000" y="4591050"/>
            <a:ext cx="3962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The input-output characteristics of an inverter stage realized by a CNTFET and an external resistor.</a:t>
            </a:r>
          </a:p>
        </p:txBody>
      </p:sp>
      <p:sp>
        <p:nvSpPr>
          <p:cNvPr id="212997" name="TextBox 5"/>
          <p:cNvSpPr txBox="1">
            <a:spLocks noChangeArrowheads="1"/>
          </p:cNvSpPr>
          <p:nvPr/>
        </p:nvSpPr>
        <p:spPr bwMode="auto">
          <a:xfrm>
            <a:off x="533400" y="177800"/>
            <a:ext cx="3810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CNT circuits</a:t>
            </a:r>
          </a:p>
        </p:txBody>
      </p:sp>
      <p:sp>
        <p:nvSpPr>
          <p:cNvPr id="212998" name="Rectangle 6"/>
          <p:cNvSpPr>
            <a:spLocks noChangeArrowheads="1"/>
          </p:cNvSpPr>
          <p:nvPr/>
        </p:nvSpPr>
        <p:spPr bwMode="auto">
          <a:xfrm>
            <a:off x="4648200" y="4562475"/>
            <a:ext cx="4343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Two CNTFETs in parallel working on a common resistor. Input/output characteristics showing NOR Function </a:t>
            </a:r>
          </a:p>
        </p:txBody>
      </p:sp>
      <p:sp>
        <p:nvSpPr>
          <p:cNvPr id="212999" name="Rectangle 7"/>
          <p:cNvSpPr>
            <a:spLocks noChangeArrowheads="1"/>
          </p:cNvSpPr>
          <p:nvPr/>
        </p:nvSpPr>
        <p:spPr bwMode="auto">
          <a:xfrm>
            <a:off x="381000" y="6183313"/>
            <a:ext cx="8001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 Bachtold, P. Hadley, T. Nakanishi and C. Dekker, Science 294, 1317 (2001)</a:t>
            </a:r>
          </a:p>
        </p:txBody>
      </p:sp>
      <p:sp>
        <p:nvSpPr>
          <p:cNvPr id="8" name="Date Placeholder 7"/>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DC8F4A-4115-4684-BF76-947B05FBBA3F}"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010077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04800"/>
            <a:ext cx="9144000" cy="990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 CNT types</a:t>
            </a:r>
          </a:p>
        </p:txBody>
      </p:sp>
      <p:sp>
        <p:nvSpPr>
          <p:cNvPr id="6" name="TextBox 5"/>
          <p:cNvSpPr txBox="1">
            <a:spLocks noChangeArrowheads="1"/>
          </p:cNvSpPr>
          <p:nvPr/>
        </p:nvSpPr>
        <p:spPr bwMode="auto">
          <a:xfrm>
            <a:off x="1066800" y="2286000"/>
            <a:ext cx="4267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endParaRPr kumimoji="0" lang="en-IN" altLang="en-US" sz="2400" b="0" i="0" u="none" strike="noStrike" kern="1200" cap="none" spc="0" normalizeH="0" baseline="0" noProof="0">
              <a:ln>
                <a:noFill/>
              </a:ln>
              <a:solidFill>
                <a:prstClr val="black"/>
              </a:solidFill>
              <a:effectLst/>
              <a:uLnTx/>
              <a:uFillTx/>
              <a:latin typeface="Cooper Black" panose="0208090404030B020404" pitchFamily="18" charset="0"/>
              <a:ea typeface="+mn-ea"/>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057400"/>
            <a:ext cx="617220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a:spLocks noChangeArrowheads="1"/>
          </p:cNvSpPr>
          <p:nvPr/>
        </p:nvSpPr>
        <p:spPr bwMode="auto">
          <a:xfrm>
            <a:off x="533400" y="2547938"/>
            <a:ext cx="24098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(n,m)</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 column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m= row</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If: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n=m </a:t>
            </a: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 </a:t>
            </a:r>
            <a:r>
              <a:rPr kumimoji="0" lang="en-US" alt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Armchair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n≠m </a:t>
            </a: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 </a:t>
            </a:r>
            <a:r>
              <a:rPr kumimoji="0" lang="en-US" alt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Chiral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(n,0) </a:t>
            </a: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a:t>
            </a: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en-US" sz="2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Zig-Zag</a:t>
            </a:r>
          </a:p>
        </p:txBody>
      </p:sp>
      <p:cxnSp>
        <p:nvCxnSpPr>
          <p:cNvPr id="7" name="Straight Arrow Connector 6"/>
          <p:cNvCxnSpPr/>
          <p:nvPr/>
        </p:nvCxnSpPr>
        <p:spPr>
          <a:xfrm flipH="1">
            <a:off x="1295400" y="2362200"/>
            <a:ext cx="1676400" cy="3508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2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752600"/>
            <a:ext cx="6324600" cy="4913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0" y="304800"/>
            <a:ext cx="9144000" cy="990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 History</a:t>
            </a:r>
          </a:p>
        </p:txBody>
      </p:sp>
      <p:sp>
        <p:nvSpPr>
          <p:cNvPr id="9" name="Rectangle 8"/>
          <p:cNvSpPr/>
          <p:nvPr/>
        </p:nvSpPr>
        <p:spPr>
          <a:xfrm>
            <a:off x="0" y="228600"/>
            <a:ext cx="9144000" cy="838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CNT types</a:t>
            </a:r>
          </a:p>
        </p:txBody>
      </p:sp>
      <p:sp>
        <p:nvSpPr>
          <p:cNvPr id="10" name="Rectangle 9"/>
          <p:cNvSpPr/>
          <p:nvPr/>
        </p:nvSpPr>
        <p:spPr>
          <a:xfrm>
            <a:off x="1447800" y="1066800"/>
            <a:ext cx="6019800" cy="533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Based on symmetry</a:t>
            </a:r>
          </a:p>
        </p:txBody>
      </p:sp>
      <p:sp>
        <p:nvSpPr>
          <p:cNvPr id="1781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BFEFE3-D981-4C20-8D3B-F05A0EF6B7B7}"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cxnSp>
        <p:nvCxnSpPr>
          <p:cNvPr id="11" name="Straight Connector 10"/>
          <p:cNvCxnSpPr/>
          <p:nvPr/>
        </p:nvCxnSpPr>
        <p:spPr>
          <a:xfrm>
            <a:off x="2286000" y="2438400"/>
            <a:ext cx="3048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33600" y="2190750"/>
            <a:ext cx="152400" cy="24765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28800" y="2190750"/>
            <a:ext cx="3048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114800" y="2547938"/>
            <a:ext cx="266700" cy="1651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648200" y="2549525"/>
            <a:ext cx="342900" cy="1651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62450" y="2551113"/>
            <a:ext cx="285750" cy="16351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52654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xit" presetSubtype="0" fill="hold" nodeType="click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
                                            <p:txEl>
                                              <p:pRg st="0" end="0"/>
                                            </p:txEl>
                                          </p:spTgt>
                                        </p:tgtEl>
                                      </p:cBhvr>
                                    </p:animEffect>
                                    <p:set>
                                      <p:cBhvr>
                                        <p:cTn id="46" dur="1" fill="hold">
                                          <p:stCondLst>
                                            <p:cond delay="499"/>
                                          </p:stCondLst>
                                        </p:cTn>
                                        <p:tgtEl>
                                          <p:spTgt spid="2">
                                            <p:txEl>
                                              <p:pRg st="0" end="0"/>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
                                            <p:txEl>
                                              <p:pRg st="2" end="2"/>
                                            </p:txEl>
                                          </p:spTgt>
                                        </p:tgtEl>
                                      </p:cBhvr>
                                    </p:animEffect>
                                    <p:set>
                                      <p:cBhvr>
                                        <p:cTn id="49" dur="1" fill="hold">
                                          <p:stCondLst>
                                            <p:cond delay="499"/>
                                          </p:stCondLst>
                                        </p:cTn>
                                        <p:tgtEl>
                                          <p:spTgt spid="2">
                                            <p:txEl>
                                              <p:pRg st="2" end="2"/>
                                            </p:txEl>
                                          </p:spTgt>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
                                            <p:txEl>
                                              <p:pRg st="3" end="3"/>
                                            </p:txEl>
                                          </p:spTgt>
                                        </p:tgtEl>
                                      </p:cBhvr>
                                    </p:animEffect>
                                    <p:set>
                                      <p:cBhvr>
                                        <p:cTn id="52" dur="1" fill="hold">
                                          <p:stCondLst>
                                            <p:cond delay="499"/>
                                          </p:stCondLst>
                                        </p:cTn>
                                        <p:tgtEl>
                                          <p:spTgt spid="2">
                                            <p:txEl>
                                              <p:pRg st="3" end="3"/>
                                            </p:txEl>
                                          </p:spTgt>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
                                            <p:txEl>
                                              <p:pRg st="5" end="5"/>
                                            </p:txEl>
                                          </p:spTgt>
                                        </p:tgtEl>
                                      </p:cBhvr>
                                    </p:animEffect>
                                    <p:set>
                                      <p:cBhvr>
                                        <p:cTn id="55" dur="1" fill="hold">
                                          <p:stCondLst>
                                            <p:cond delay="499"/>
                                          </p:stCondLst>
                                        </p:cTn>
                                        <p:tgtEl>
                                          <p:spTgt spid="2">
                                            <p:txEl>
                                              <p:pRg st="5" end="5"/>
                                            </p:txEl>
                                          </p:spTgt>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
                                            <p:txEl>
                                              <p:pRg st="6" end="6"/>
                                            </p:txEl>
                                          </p:spTgt>
                                        </p:tgtEl>
                                      </p:cBhvr>
                                    </p:animEffect>
                                    <p:set>
                                      <p:cBhvr>
                                        <p:cTn id="58" dur="1" fill="hold">
                                          <p:stCondLst>
                                            <p:cond delay="499"/>
                                          </p:stCondLst>
                                        </p:cTn>
                                        <p:tgtEl>
                                          <p:spTgt spid="2">
                                            <p:txEl>
                                              <p:pRg st="6" end="6"/>
                                            </p:txEl>
                                          </p:spTgt>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
                                            <p:txEl>
                                              <p:pRg st="7" end="7"/>
                                            </p:txEl>
                                          </p:spTgt>
                                        </p:tgtEl>
                                      </p:cBhvr>
                                    </p:animEffect>
                                    <p:set>
                                      <p:cBhvr>
                                        <p:cTn id="61" dur="1" fill="hold">
                                          <p:stCondLst>
                                            <p:cond delay="499"/>
                                          </p:stCondLst>
                                        </p:cTn>
                                        <p:tgtEl>
                                          <p:spTgt spid="2">
                                            <p:txEl>
                                              <p:pRg st="7" end="7"/>
                                            </p:txEl>
                                          </p:spTgt>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2">
                                            <p:txEl>
                                              <p:pRg st="8" end="8"/>
                                            </p:txEl>
                                          </p:spTgt>
                                        </p:tgtEl>
                                      </p:cBhvr>
                                    </p:animEffect>
                                    <p:set>
                                      <p:cBhvr>
                                        <p:cTn id="64" dur="1" fill="hold">
                                          <p:stCondLst>
                                            <p:cond delay="499"/>
                                          </p:stCondLst>
                                        </p:cTn>
                                        <p:tgtEl>
                                          <p:spTgt spid="2">
                                            <p:txEl>
                                              <p:pRg st="8" end="8"/>
                                            </p:txEl>
                                          </p:spTgt>
                                        </p:tgtEl>
                                        <p:attrNameLst>
                                          <p:attrName>style.visibility</p:attrName>
                                        </p:attrNameLst>
                                      </p:cBhvr>
                                      <p:to>
                                        <p:strVal val="hidden"/>
                                      </p:to>
                                    </p:set>
                                  </p:childTnLst>
                                </p:cTn>
                              </p:par>
                              <p:par>
                                <p:cTn id="65" presetID="10" presetClass="exit" presetSubtype="0" fill="hold" grpId="0" nodeType="withEffect" nodePh="1">
                                  <p:stCondLst>
                                    <p:cond delay="0"/>
                                  </p:stCondLst>
                                  <p:endCondLst>
                                    <p:cond evt="begin" delay="0">
                                      <p:tn val="65"/>
                                    </p:cond>
                                  </p:end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9221"/>
                                        </p:tgtEl>
                                      </p:cBhvr>
                                    </p:animEffect>
                                    <p:set>
                                      <p:cBhvr>
                                        <p:cTn id="70" dur="1" fill="hold">
                                          <p:stCondLst>
                                            <p:cond delay="499"/>
                                          </p:stCondLst>
                                        </p:cTn>
                                        <p:tgtEl>
                                          <p:spTgt spid="9221"/>
                                        </p:tgtEl>
                                        <p:attrNameLst>
                                          <p:attrName>style.visibility</p:attrName>
                                        </p:attrNameLst>
                                      </p:cBhvr>
                                      <p:to>
                                        <p:strVal val="hidden"/>
                                      </p:to>
                                    </p:set>
                                  </p:childTnLst>
                                </p:cTn>
                              </p:par>
                              <p:par>
                                <p:cTn id="71" presetID="10" presetClass="entr" presetSubtype="0" fill="hold" nodeType="withEffect">
                                  <p:stCondLst>
                                    <p:cond delay="0"/>
                                  </p:stCondLst>
                                  <p:childTnLst>
                                    <p:set>
                                      <p:cBhvr>
                                        <p:cTn id="72" dur="1" fill="hold">
                                          <p:stCondLst>
                                            <p:cond delay="0"/>
                                          </p:stCondLst>
                                        </p:cTn>
                                        <p:tgtEl>
                                          <p:spTgt spid="9222"/>
                                        </p:tgtEl>
                                        <p:attrNameLst>
                                          <p:attrName>style.visibility</p:attrName>
                                        </p:attrNameLst>
                                      </p:cBhvr>
                                      <p:to>
                                        <p:strVal val="visible"/>
                                      </p:to>
                                    </p:set>
                                    <p:animEffect transition="in" filter="fade">
                                      <p:cBhvr>
                                        <p:cTn id="73" dur="500"/>
                                        <p:tgtEl>
                                          <p:spTgt spid="922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ntr" presetSubtype="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10" presetClass="entr" presetSubtype="0" fill="hold"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0" presetClass="entr" presetSubtype="0" fill="hold"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ntr" presetSubtype="0" fill="hold"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par>
                                <p:cTn id="93" presetID="10" presetClass="entr" presetSubtype="0" fill="hold"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Number Placeholder 1"/>
          <p:cNvSpPr>
            <a:spLocks noGrp="1"/>
          </p:cNvSpPr>
          <p:nvPr>
            <p:ph type="sldNum" sz="quarter" idx="12"/>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BEB1CFE-D28E-4CD6-8805-408144C3BD1C}"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pic>
        <p:nvPicPr>
          <p:cNvPr id="2140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62000"/>
            <a:ext cx="6096000"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0" name="Rectangle 3"/>
          <p:cNvSpPr>
            <a:spLocks noChangeArrowheads="1"/>
          </p:cNvSpPr>
          <p:nvPr/>
        </p:nvSpPr>
        <p:spPr bwMode="auto">
          <a:xfrm>
            <a:off x="457200" y="228600"/>
            <a:ext cx="6477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Nanotubes for Memory Applications</a:t>
            </a:r>
          </a:p>
        </p:txBody>
      </p:sp>
      <p:sp>
        <p:nvSpPr>
          <p:cNvPr id="214021" name="Rectangle 4"/>
          <p:cNvSpPr>
            <a:spLocks noChangeArrowheads="1"/>
          </p:cNvSpPr>
          <p:nvPr/>
        </p:nvSpPr>
        <p:spPr bwMode="auto">
          <a:xfrm>
            <a:off x="609600" y="5105400"/>
            <a:ext cx="8077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 simple SRAM cell made by two cross-coupled CNTFETs with external resistors. Writing either 1 or 0 to the input and disconnecting the input shows that the output remains in the stored state</a:t>
            </a:r>
          </a:p>
        </p:txBody>
      </p:sp>
      <p:sp>
        <p:nvSpPr>
          <p:cNvPr id="214022" name="Rectangle 5"/>
          <p:cNvSpPr>
            <a:spLocks noChangeArrowheads="1"/>
          </p:cNvSpPr>
          <p:nvPr/>
        </p:nvSpPr>
        <p:spPr bwMode="auto">
          <a:xfrm>
            <a:off x="381000" y="6400800"/>
            <a:ext cx="8001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 Bachtold, P. Hadley, T. Nakanishi and C. Dekker, Science 294, 1317 (2001)</a:t>
            </a:r>
          </a:p>
        </p:txBody>
      </p:sp>
      <p:sp>
        <p:nvSpPr>
          <p:cNvPr id="7" name="Date Placeholder 6"/>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2893655-6F71-44F2-8916-90A153F45A65}"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4519256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Number Placeholder 1"/>
          <p:cNvSpPr>
            <a:spLocks noGrp="1"/>
          </p:cNvSpPr>
          <p:nvPr>
            <p:ph type="sldNum" sz="quarter" idx="12"/>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8080D73-49D4-4388-92AC-A3615B8CA4F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pic>
        <p:nvPicPr>
          <p:cNvPr id="2150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200"/>
            <a:ext cx="5638800"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3"/>
          <p:cNvSpPr>
            <a:spLocks noChangeArrowheads="1"/>
          </p:cNvSpPr>
          <p:nvPr/>
        </p:nvSpPr>
        <p:spPr bwMode="auto">
          <a:xfrm>
            <a:off x="533400" y="3581400"/>
            <a:ext cx="8077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Crossbar arrangement of rows and columns of nanotubes separated by supporting blocks. Application of an appropriate voltage between the desired column and row bends the top tube into contact with the bottom nanotube. The resistance drop is used for bit storage. Van der Waals forces maintain the contact even if the voltage is removed (after [68]). Separation of the CNTs is achieved by application of a voltage pulse of  equal polarity at the crossing point.</a:t>
            </a:r>
          </a:p>
        </p:txBody>
      </p:sp>
      <p:sp>
        <p:nvSpPr>
          <p:cNvPr id="215045" name="Rectangle 4"/>
          <p:cNvSpPr>
            <a:spLocks noChangeArrowheads="1"/>
          </p:cNvSpPr>
          <p:nvPr/>
        </p:nvSpPr>
        <p:spPr bwMode="auto">
          <a:xfrm>
            <a:off x="457200" y="228600"/>
            <a:ext cx="6477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Nanotubes for Memory Applications</a:t>
            </a:r>
          </a:p>
        </p:txBody>
      </p:sp>
      <p:sp>
        <p:nvSpPr>
          <p:cNvPr id="215046" name="Rectangle 5"/>
          <p:cNvSpPr>
            <a:spLocks noChangeArrowheads="1"/>
          </p:cNvSpPr>
          <p:nvPr/>
        </p:nvSpPr>
        <p:spPr bwMode="auto">
          <a:xfrm>
            <a:off x="457200" y="6096000"/>
            <a:ext cx="868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Th. Rueckes, K. Kim, E. Joselevich, G. Y. Tseng, C. Cheung and Ch. M. Lieber, Science 289, 94 (2000)</a:t>
            </a:r>
          </a:p>
        </p:txBody>
      </p:sp>
      <p:sp>
        <p:nvSpPr>
          <p:cNvPr id="7" name="Date Placeholder 6"/>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2546EA-DA3A-4EAC-A632-26A16180396C}"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4688644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Number Placeholder 1"/>
          <p:cNvSpPr>
            <a:spLocks noGrp="1"/>
          </p:cNvSpPr>
          <p:nvPr>
            <p:ph type="sldNum" sz="quarter" idx="12"/>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AB1F97F-A3CF-4936-AEC7-216462F1E658}"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pic>
        <p:nvPicPr>
          <p:cNvPr id="2160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57250"/>
            <a:ext cx="8850313"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8" name="Rectangle 3"/>
          <p:cNvSpPr>
            <a:spLocks noChangeArrowheads="1"/>
          </p:cNvSpPr>
          <p:nvPr/>
        </p:nvSpPr>
        <p:spPr bwMode="auto">
          <a:xfrm>
            <a:off x="457200" y="228600"/>
            <a:ext cx="6477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Nanotubes for Memory Applications</a:t>
            </a:r>
          </a:p>
        </p:txBody>
      </p:sp>
      <p:sp>
        <p:nvSpPr>
          <p:cNvPr id="216069" name="Rectangle 4"/>
          <p:cNvSpPr>
            <a:spLocks noChangeArrowheads="1"/>
          </p:cNvSpPr>
          <p:nvPr/>
        </p:nvSpPr>
        <p:spPr bwMode="auto">
          <a:xfrm>
            <a:off x="609600" y="4267200"/>
            <a:ext cx="7543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A bucky ball incorporated in a short closed carbon nanotube (right). The Van der Waals forces favor two stable positions at both ends of the tube (left) which can be exploited for bit storage. </a:t>
            </a:r>
          </a:p>
        </p:txBody>
      </p:sp>
      <p:sp>
        <p:nvSpPr>
          <p:cNvPr id="216070" name="Rectangle 5"/>
          <p:cNvSpPr>
            <a:spLocks noChangeArrowheads="1"/>
          </p:cNvSpPr>
          <p:nvPr/>
        </p:nvSpPr>
        <p:spPr bwMode="auto">
          <a:xfrm>
            <a:off x="381000" y="6259513"/>
            <a:ext cx="845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Y. Kwon, D. Tomanek and S. Iijima, Phys. Rev. Lett. 82, 1470 (1999).</a:t>
            </a:r>
          </a:p>
        </p:txBody>
      </p:sp>
      <p:sp>
        <p:nvSpPr>
          <p:cNvPr id="7" name="Date Placeholder 6"/>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E89120-5DA7-4571-B686-58F60CC62D02}"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1243885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1143000" y="-7938"/>
            <a:ext cx="8229600" cy="1143001"/>
          </a:xfrm>
        </p:spPr>
        <p:txBody>
          <a:bodyPr/>
          <a:lstStyle/>
          <a:p>
            <a:pPr eaLnBrk="1" hangingPunct="1"/>
            <a:r>
              <a:rPr lang="en-US" altLang="en-US"/>
              <a:t>Overview of Interconnects</a:t>
            </a:r>
          </a:p>
        </p:txBody>
      </p:sp>
      <p:sp>
        <p:nvSpPr>
          <p:cNvPr id="119811" name="Rectangle 3"/>
          <p:cNvSpPr>
            <a:spLocks noGrp="1" noChangeArrowheads="1"/>
          </p:cNvSpPr>
          <p:nvPr>
            <p:ph type="body" idx="1"/>
          </p:nvPr>
        </p:nvSpPr>
        <p:spPr>
          <a:xfrm>
            <a:off x="0" y="5867400"/>
            <a:ext cx="5867400" cy="1143000"/>
          </a:xfrm>
        </p:spPr>
        <p:txBody>
          <a:bodyPr/>
          <a:lstStyle/>
          <a:p>
            <a:pPr eaLnBrk="1" hangingPunct="1"/>
            <a:r>
              <a:rPr lang="en-US" altLang="en-US" sz="1800"/>
              <a:t>Increased resistance and decreased current carrying capability due to electromigration are two critical issues affecting the use of copper interconnects</a:t>
            </a:r>
          </a:p>
        </p:txBody>
      </p:sp>
      <p:sp>
        <p:nvSpPr>
          <p:cNvPr id="217092" name="Text Box 5"/>
          <p:cNvSpPr txBox="1">
            <a:spLocks noChangeArrowheads="1"/>
          </p:cNvSpPr>
          <p:nvPr/>
        </p:nvSpPr>
        <p:spPr bwMode="auto">
          <a:xfrm>
            <a:off x="6750050" y="6216650"/>
            <a:ext cx="2393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Ron Ho, SLIP 2005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ITRS Roadmap, 2005</a:t>
            </a:r>
          </a:p>
        </p:txBody>
      </p:sp>
      <p:graphicFrame>
        <p:nvGraphicFramePr>
          <p:cNvPr id="119814" name="Object 7"/>
          <p:cNvGraphicFramePr>
            <a:graphicFrameLocks noChangeAspect="1"/>
          </p:cNvGraphicFramePr>
          <p:nvPr/>
        </p:nvGraphicFramePr>
        <p:xfrm>
          <a:off x="152400" y="1295400"/>
          <a:ext cx="4543425" cy="4572000"/>
        </p:xfrm>
        <a:graphic>
          <a:graphicData uri="http://schemas.openxmlformats.org/presentationml/2006/ole">
            <mc:AlternateContent xmlns:mc="http://schemas.openxmlformats.org/markup-compatibility/2006">
              <mc:Choice xmlns:v="urn:schemas-microsoft-com:vml" Requires="v">
                <p:oleObj name="Image" r:id="rId3" imgW="8507937" imgH="8558730" progId="">
                  <p:embed/>
                </p:oleObj>
              </mc:Choice>
              <mc:Fallback>
                <p:oleObj name="Image" r:id="rId3" imgW="8507937" imgH="8558730" progId="">
                  <p:embed/>
                  <p:pic>
                    <p:nvPicPr>
                      <p:cNvPr id="11981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295400"/>
                        <a:ext cx="45434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815" name="Object 8"/>
          <p:cNvGraphicFramePr>
            <a:graphicFrameLocks noChangeAspect="1"/>
          </p:cNvGraphicFramePr>
          <p:nvPr/>
        </p:nvGraphicFramePr>
        <p:xfrm>
          <a:off x="4411663" y="1649413"/>
          <a:ext cx="4267200" cy="3449637"/>
        </p:xfrm>
        <a:graphic>
          <a:graphicData uri="http://schemas.openxmlformats.org/presentationml/2006/ole">
            <mc:AlternateContent xmlns:mc="http://schemas.openxmlformats.org/markup-compatibility/2006">
              <mc:Choice xmlns:v="urn:schemas-microsoft-com:vml" Requires="v">
                <p:oleObj name="Image" r:id="rId5" imgW="10869841" imgH="8177778" progId="">
                  <p:embed/>
                </p:oleObj>
              </mc:Choice>
              <mc:Fallback>
                <p:oleObj name="Image" r:id="rId5" imgW="10869841" imgH="8177778" progId="">
                  <p:embed/>
                  <p:pic>
                    <p:nvPicPr>
                      <p:cNvPr id="11981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1663" y="1649413"/>
                        <a:ext cx="4267200" cy="344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Date Placeholder 7"/>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DA8855-CB5D-4EF5-9CA9-5F6ED04837E3}"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1709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1B6A7A-08EB-4D13-ABAB-8EFDC50F4B2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graphicFrame>
        <p:nvGraphicFramePr>
          <p:cNvPr id="119813" name="Object 6"/>
          <p:cNvGraphicFramePr>
            <a:graphicFrameLocks noChangeAspect="1"/>
          </p:cNvGraphicFramePr>
          <p:nvPr/>
        </p:nvGraphicFramePr>
        <p:xfrm>
          <a:off x="3841750" y="1317625"/>
          <a:ext cx="5302250" cy="3940175"/>
        </p:xfrm>
        <a:graphic>
          <a:graphicData uri="http://schemas.openxmlformats.org/presentationml/2006/ole">
            <mc:AlternateContent xmlns:mc="http://schemas.openxmlformats.org/markup-compatibility/2006">
              <mc:Choice xmlns:v="urn:schemas-microsoft-com:vml" Requires="v">
                <p:oleObj name="Image" r:id="rId7" imgW="10704762" imgH="7949206" progId="">
                  <p:embed/>
                </p:oleObj>
              </mc:Choice>
              <mc:Fallback>
                <p:oleObj name="Image" r:id="rId7" imgW="10704762" imgH="7949206" progId="">
                  <p:embed/>
                  <p:pic>
                    <p:nvPicPr>
                      <p:cNvPr id="119813"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1750" y="1317625"/>
                        <a:ext cx="530225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4419600" y="5257800"/>
            <a:ext cx="6858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754563" y="2343150"/>
            <a:ext cx="35814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818355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98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81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9815"/>
                                        </p:tgtEl>
                                        <p:attrNameLst>
                                          <p:attrName>style.visibility</p:attrName>
                                        </p:attrNameLst>
                                      </p:cBhvr>
                                      <p:to>
                                        <p:strVal val="visible"/>
                                      </p:to>
                                    </p:set>
                                  </p:childTnLst>
                                  <p:subTnLst>
                                    <p:set>
                                      <p:cBhvr override="childStyle">
                                        <p:cTn dur="1" fill="hold" display="0" masterRel="nextClick" afterEffect="1"/>
                                        <p:tgtEl>
                                          <p:spTgt spid="119815"/>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9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228600"/>
            <a:ext cx="8229600" cy="1143000"/>
          </a:xfrm>
        </p:spPr>
        <p:txBody>
          <a:bodyPr/>
          <a:lstStyle/>
          <a:p>
            <a:pPr eaLnBrk="1" hangingPunct="1"/>
            <a:r>
              <a:rPr lang="en-US" altLang="en-US" sz="3600">
                <a:latin typeface="Times New Roman" panose="02020603050405020304" pitchFamily="18" charset="0"/>
                <a:cs typeface="Times New Roman" panose="02020603050405020304" pitchFamily="18" charset="0"/>
              </a:rPr>
              <a:t>Why Carbon Nanotube Interconnects?</a:t>
            </a:r>
          </a:p>
        </p:txBody>
      </p:sp>
      <p:sp>
        <p:nvSpPr>
          <p:cNvPr id="219139" name="Rectangle 3"/>
          <p:cNvSpPr>
            <a:spLocks noGrp="1" noChangeArrowheads="1"/>
          </p:cNvSpPr>
          <p:nvPr>
            <p:ph type="body" idx="1"/>
          </p:nvPr>
        </p:nvSpPr>
        <p:spPr>
          <a:xfrm>
            <a:off x="152400" y="5943600"/>
            <a:ext cx="8763000" cy="762000"/>
          </a:xfrm>
        </p:spPr>
        <p:txBody>
          <a:bodyPr/>
          <a:lstStyle/>
          <a:p>
            <a:pPr marL="0" indent="0" eaLnBrk="1" hangingPunct="1">
              <a:lnSpc>
                <a:spcPct val="80000"/>
              </a:lnSpc>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Metallic Carbon Nanotubes are potentially viable for use as interconnects due to their large mean-free path (which leads to low resistance) and low electromigration (which increases current carrying capability)</a:t>
            </a:r>
          </a:p>
        </p:txBody>
      </p:sp>
      <p:graphicFrame>
        <p:nvGraphicFramePr>
          <p:cNvPr id="219140" name="Object 5"/>
          <p:cNvGraphicFramePr>
            <a:graphicFrameLocks noChangeAspect="1"/>
          </p:cNvGraphicFramePr>
          <p:nvPr/>
        </p:nvGraphicFramePr>
        <p:xfrm>
          <a:off x="1676400" y="3200400"/>
          <a:ext cx="4446588" cy="2667000"/>
        </p:xfrm>
        <a:graphic>
          <a:graphicData uri="http://schemas.openxmlformats.org/presentationml/2006/ole">
            <mc:AlternateContent xmlns:mc="http://schemas.openxmlformats.org/markup-compatibility/2006">
              <mc:Choice xmlns:v="urn:schemas-microsoft-com:vml" Requires="v">
                <p:oleObj name="Image" r:id="rId3" imgW="6438095" imgH="3860317" progId="">
                  <p:embed/>
                </p:oleObj>
              </mc:Choice>
              <mc:Fallback>
                <p:oleObj name="Image" r:id="rId3" imgW="6438095" imgH="3860317" progId="">
                  <p:embed/>
                  <p:pic>
                    <p:nvPicPr>
                      <p:cNvPr id="21914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200400"/>
                        <a:ext cx="444658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41" name="Text Box 8"/>
          <p:cNvSpPr txBox="1">
            <a:spLocks noChangeArrowheads="1"/>
          </p:cNvSpPr>
          <p:nvPr/>
        </p:nvSpPr>
        <p:spPr bwMode="auto">
          <a:xfrm>
            <a:off x="5867400" y="6216650"/>
            <a:ext cx="3276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A. Naeemi, et al, IEDM 2004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Arial" panose="020B0604020202020204" pitchFamily="34" charset="0"/>
              </a:rPr>
              <a:t>F. Kreupl, et al, IEDM 2004</a:t>
            </a:r>
          </a:p>
        </p:txBody>
      </p:sp>
      <p:sp>
        <p:nvSpPr>
          <p:cNvPr id="8" name="Date Placeholder 7"/>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EFC09F-6520-40F3-802B-84BF1A3B13E3}"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19143"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903056-16FE-46C9-B89B-AC2CE385A8EA}"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graphicFrame>
        <p:nvGraphicFramePr>
          <p:cNvPr id="10" name="Table 9"/>
          <p:cNvGraphicFramePr>
            <a:graphicFrameLocks noGrp="1"/>
          </p:cNvGraphicFramePr>
          <p:nvPr/>
        </p:nvGraphicFramePr>
        <p:xfrm>
          <a:off x="228600" y="838200"/>
          <a:ext cx="4724400" cy="2286000"/>
        </p:xfrm>
        <a:graphic>
          <a:graphicData uri="http://schemas.openxmlformats.org/drawingml/2006/table">
            <a:tbl>
              <a:tblPr firstRow="1" bandRow="1">
                <a:tableStyleId>{F5AB1C69-6EDB-4FF4-983F-18BD219EF322}</a:tableStyleId>
              </a:tblPr>
              <a:tblGrid>
                <a:gridCol w="2895600">
                  <a:extLst>
                    <a:ext uri="{9D8B030D-6E8A-4147-A177-3AD203B41FA5}">
                      <a16:colId xmlns:a16="http://schemas.microsoft.com/office/drawing/2014/main" val="20000"/>
                    </a:ext>
                  </a:extLst>
                </a:gridCol>
                <a:gridCol w="975783">
                  <a:extLst>
                    <a:ext uri="{9D8B030D-6E8A-4147-A177-3AD203B41FA5}">
                      <a16:colId xmlns:a16="http://schemas.microsoft.com/office/drawing/2014/main" val="20001"/>
                    </a:ext>
                  </a:extLst>
                </a:gridCol>
                <a:gridCol w="853017">
                  <a:extLst>
                    <a:ext uri="{9D8B030D-6E8A-4147-A177-3AD203B41FA5}">
                      <a16:colId xmlns:a16="http://schemas.microsoft.com/office/drawing/2014/main" val="20002"/>
                    </a:ext>
                  </a:extLst>
                </a:gridCol>
              </a:tblGrid>
              <a:tr h="341376">
                <a:tc>
                  <a:txBody>
                    <a:bodyPr/>
                    <a:lstStyle/>
                    <a:p>
                      <a:pPr algn="ctr"/>
                      <a:r>
                        <a:rPr lang="en-IN" sz="1800" kern="1200" baseline="0" dirty="0">
                          <a:solidFill>
                            <a:srgbClr val="003300"/>
                          </a:solidFill>
                          <a:latin typeface="+mn-lt"/>
                        </a:rPr>
                        <a:t>Advantages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IN" sz="1800" kern="1200" baseline="0" dirty="0">
                          <a:solidFill>
                            <a:srgbClr val="003300"/>
                          </a:solidFill>
                          <a:latin typeface="+mn-lt"/>
                        </a:rPr>
                        <a:t>CNT </a:t>
                      </a:r>
                      <a:endParaRPr lang="en-IN" dirty="0">
                        <a:solidFill>
                          <a:srgbClr val="0033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IN" sz="1800" kern="1200" baseline="0" dirty="0">
                          <a:solidFill>
                            <a:srgbClr val="003300"/>
                          </a:solidFill>
                          <a:latin typeface="+mn-lt"/>
                        </a:rPr>
                        <a:t>Cu</a:t>
                      </a:r>
                      <a:endParaRPr lang="en-IN" dirty="0">
                        <a:solidFill>
                          <a:srgbClr val="0033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97408">
                <a:tc>
                  <a:txBody>
                    <a:bodyPr/>
                    <a:lstStyle/>
                    <a:p>
                      <a:pPr algn="ctr"/>
                      <a:r>
                        <a:rPr lang="en-IN" sz="1800" kern="1200" baseline="0" dirty="0">
                          <a:latin typeface="+mn-lt"/>
                        </a:rPr>
                        <a:t>Mean free path (nm) @ room temp </a:t>
                      </a:r>
                      <a:endParaRPr lang="en-IN" dirty="0">
                        <a:solidFill>
                          <a:srgbClr val="0033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kern="1200" baseline="0" dirty="0">
                          <a:latin typeface="+mn-lt"/>
                        </a:rPr>
                        <a:t>&gt;1000</a:t>
                      </a:r>
                      <a:endParaRPr lang="en-IN" dirty="0">
                        <a:solidFill>
                          <a:srgbClr val="0033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kern="1200" baseline="0" dirty="0">
                          <a:latin typeface="+mn-lt"/>
                        </a:rPr>
                        <a:t>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7408">
                <a:tc>
                  <a:txBody>
                    <a:bodyPr/>
                    <a:lstStyle/>
                    <a:p>
                      <a:pPr algn="ctr"/>
                      <a:r>
                        <a:rPr lang="en-IN" sz="1800" kern="1200" baseline="0" dirty="0">
                          <a:latin typeface="+mn-lt"/>
                        </a:rPr>
                        <a:t>Max current density (A/cm</a:t>
                      </a:r>
                      <a:r>
                        <a:rPr lang="en-IN" sz="1800" kern="1200" baseline="30000" dirty="0">
                          <a:latin typeface="+mn-lt"/>
                        </a:rPr>
                        <a:t>2</a:t>
                      </a:r>
                      <a:r>
                        <a:rPr lang="en-IN" sz="1800" kern="1200" baseline="0" dirty="0">
                          <a:latin typeface="+mn-lt"/>
                        </a:rPr>
                        <a:t>) </a:t>
                      </a:r>
                      <a:endParaRPr lang="en-IN" dirty="0">
                        <a:solidFill>
                          <a:srgbClr val="0033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kern="1200" baseline="0" dirty="0">
                          <a:latin typeface="+mn-lt"/>
                        </a:rPr>
                        <a:t>&gt;1x10</a:t>
                      </a:r>
                      <a:r>
                        <a:rPr lang="en-IN" sz="1800" kern="1200" baseline="30000" dirty="0">
                          <a:latin typeface="+mn-lt"/>
                        </a:rPr>
                        <a:t>10</a:t>
                      </a:r>
                      <a:r>
                        <a:rPr lang="en-IN" sz="1800" kern="1200" baseline="0" dirty="0">
                          <a:latin typeface="+mn-lt"/>
                        </a:rPr>
                        <a:t>  </a:t>
                      </a:r>
                      <a:endParaRPr lang="en-IN" dirty="0">
                        <a:solidFill>
                          <a:srgbClr val="0033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kern="1200" baseline="0" dirty="0">
                          <a:latin typeface="+mn-lt"/>
                        </a:rPr>
                        <a:t>~1x10</a:t>
                      </a:r>
                      <a:r>
                        <a:rPr lang="en-IN" sz="1800" kern="1200" baseline="30000" dirty="0">
                          <a:latin typeface="+mn-lt"/>
                        </a:rPr>
                        <a:t>6</a:t>
                      </a:r>
                    </a:p>
                    <a:p>
                      <a:pPr algn="ctr"/>
                      <a:endParaRPr lang="en-IN" dirty="0">
                        <a:solidFill>
                          <a:srgbClr val="0033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97408">
                <a:tc>
                  <a:txBody>
                    <a:bodyPr/>
                    <a:lstStyle/>
                    <a:p>
                      <a:pPr algn="ctr"/>
                      <a:r>
                        <a:rPr lang="en-IN" sz="1800" kern="1200" baseline="0" dirty="0">
                          <a:latin typeface="+mn-lt"/>
                        </a:rPr>
                        <a:t>Thermal conductivity (W/</a:t>
                      </a:r>
                      <a:r>
                        <a:rPr lang="en-IN" sz="1800" kern="1200" baseline="0" dirty="0" err="1">
                          <a:latin typeface="+mn-lt"/>
                        </a:rPr>
                        <a:t>mK</a:t>
                      </a:r>
                      <a:r>
                        <a:rPr lang="en-IN" sz="1800" kern="1200" baseline="0" dirty="0">
                          <a:latin typeface="+mn-lt"/>
                        </a:rPr>
                        <a:t>) </a:t>
                      </a:r>
                      <a:endParaRPr lang="en-IN" dirty="0">
                        <a:solidFill>
                          <a:srgbClr val="0033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1800" kern="1200" baseline="0" dirty="0">
                          <a:latin typeface="+mn-lt"/>
                        </a:rPr>
                        <a:t>5800 </a:t>
                      </a:r>
                      <a:endParaRPr lang="en-IN" dirty="0">
                        <a:solidFill>
                          <a:srgbClr val="0033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kern="1200" baseline="0" dirty="0">
                          <a:latin typeface="+mn-lt"/>
                        </a:rPr>
                        <a:t>385</a:t>
                      </a:r>
                      <a:endParaRPr lang="en-IN" dirty="0">
                        <a:latin typeface="+mn-lt"/>
                      </a:endParaRPr>
                    </a:p>
                    <a:p>
                      <a:pPr algn="ctr"/>
                      <a:endParaRPr lang="en-IN" dirty="0">
                        <a:solidFill>
                          <a:srgbClr val="003300"/>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nvGraphicFramePr>
        <p:xfrm>
          <a:off x="5695950" y="746125"/>
          <a:ext cx="3143250" cy="2378075"/>
        </p:xfrm>
        <a:graphic>
          <a:graphicData uri="http://schemas.openxmlformats.org/drawingml/2006/table">
            <a:tbl>
              <a:tblPr firstRow="1" bandRow="1">
                <a:tableStyleId>{F5AB1C69-6EDB-4FF4-983F-18BD219EF322}</a:tableStyleId>
              </a:tblPr>
              <a:tblGrid>
                <a:gridCol w="3143250">
                  <a:extLst>
                    <a:ext uri="{9D8B030D-6E8A-4147-A177-3AD203B41FA5}">
                      <a16:colId xmlns:a16="http://schemas.microsoft.com/office/drawing/2014/main" val="20000"/>
                    </a:ext>
                  </a:extLst>
                </a:gridCol>
              </a:tblGrid>
              <a:tr h="365858">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Problems</a:t>
                      </a:r>
                      <a:endParaRPr lang="en-IN" sz="1800" dirty="0">
                        <a:solidFill>
                          <a:schemeClr val="tx1"/>
                        </a:solidFill>
                      </a:endParaRPr>
                    </a:p>
                  </a:txBody>
                  <a:tcPr marL="91439" marR="91439"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2012217">
                <a:tc>
                  <a:txBody>
                    <a:bodyPr/>
                    <a:lstStyle/>
                    <a:p>
                      <a:pPr marL="342900" indent="-342900">
                        <a:buFont typeface="+mj-lt"/>
                        <a:buAutoNum type="arabicPeriod"/>
                      </a:pPr>
                      <a:r>
                        <a:rPr lang="en-IN" sz="1800" dirty="0"/>
                        <a:t>High resistance </a:t>
                      </a:r>
                      <a:r>
                        <a:rPr lang="en-IN" sz="1800" kern="1200" baseline="0" dirty="0">
                          <a:latin typeface="+mn-lt"/>
                        </a:rPr>
                        <a:t>~6.45k</a:t>
                      </a:r>
                      <a:r>
                        <a:rPr lang="el-GR" sz="1800" kern="1200" baseline="0" dirty="0">
                          <a:latin typeface="+mn-lt"/>
                        </a:rPr>
                        <a:t>Ω</a:t>
                      </a:r>
                      <a:endParaRPr lang="en-US" sz="1800" kern="1200" baseline="0" dirty="0">
                        <a:latin typeface="+mn-lt"/>
                      </a:endParaRPr>
                    </a:p>
                    <a:p>
                      <a:pPr marL="342900" indent="-342900">
                        <a:buFont typeface="+mj-lt"/>
                        <a:buAutoNum type="arabicPeriod"/>
                      </a:pPr>
                      <a:endParaRPr lang="en-IN" sz="1800" dirty="0"/>
                    </a:p>
                    <a:p>
                      <a:pPr marL="342900" indent="-342900">
                        <a:buFont typeface="+mj-lt"/>
                        <a:buAutoNum type="arabicPeriod"/>
                      </a:pPr>
                      <a:r>
                        <a:rPr lang="en-IN" sz="1800" dirty="0"/>
                        <a:t>Contact resistance</a:t>
                      </a:r>
                      <a:r>
                        <a:rPr lang="en-IN" sz="1800" kern="1200" baseline="0" dirty="0">
                          <a:latin typeface="+mn-lt"/>
                        </a:rPr>
                        <a:t>~100</a:t>
                      </a:r>
                      <a:r>
                        <a:rPr lang="el-GR" sz="1800" kern="1200" baseline="0" dirty="0">
                          <a:latin typeface="+mn-lt"/>
                        </a:rPr>
                        <a:t>Ω</a:t>
                      </a:r>
                      <a:endParaRPr lang="en-IN" sz="1800" dirty="0"/>
                    </a:p>
                    <a:p>
                      <a:pPr marL="342900" indent="-342900">
                        <a:buFont typeface="Wingdings" pitchFamily="2" charset="2"/>
                        <a:buChar char="§"/>
                      </a:pPr>
                      <a:r>
                        <a:rPr lang="en-IN" sz="1800" dirty="0"/>
                        <a:t>Therefore, the NEED FOR CNT BUNDLE</a:t>
                      </a:r>
                    </a:p>
                    <a:p>
                      <a:pPr marL="342900" indent="-342900">
                        <a:buFont typeface="Wingdings" pitchFamily="2" charset="2"/>
                        <a:buNone/>
                      </a:pPr>
                      <a:endParaRPr lang="en-IN" sz="1800" dirty="0"/>
                    </a:p>
                    <a:p>
                      <a:pPr marL="342900" indent="-342900"/>
                      <a:r>
                        <a:rPr lang="en-IN" sz="1800" dirty="0"/>
                        <a:t>3.	Lack of control on chirality</a:t>
                      </a:r>
                    </a:p>
                  </a:txBody>
                  <a:tcPr marL="91439" marR="91439"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009552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2286000" y="-76200"/>
            <a:ext cx="8229600" cy="1143000"/>
          </a:xfrm>
        </p:spPr>
        <p:txBody>
          <a:bodyPr/>
          <a:lstStyle/>
          <a:p>
            <a:pPr eaLnBrk="1" hangingPunct="1"/>
            <a:r>
              <a:rPr lang="en-US" altLang="en-US" sz="3600">
                <a:latin typeface="Times New Roman" panose="02020603050405020304" pitchFamily="18" charset="0"/>
                <a:cs typeface="Times New Roman" panose="02020603050405020304" pitchFamily="18" charset="0"/>
              </a:rPr>
              <a:t>Growth Strategies</a:t>
            </a:r>
          </a:p>
        </p:txBody>
      </p:sp>
      <p:sp>
        <p:nvSpPr>
          <p:cNvPr id="121859" name="Rectangle 3"/>
          <p:cNvSpPr>
            <a:spLocks noGrp="1" noChangeArrowheads="1"/>
          </p:cNvSpPr>
          <p:nvPr>
            <p:ph type="body" idx="1"/>
          </p:nvPr>
        </p:nvSpPr>
        <p:spPr>
          <a:xfrm>
            <a:off x="-152400" y="4648200"/>
            <a:ext cx="4495800" cy="1485900"/>
          </a:xfrm>
        </p:spPr>
        <p:txBody>
          <a:bodyPr/>
          <a:lstStyle/>
          <a:p>
            <a:pPr marL="0" indent="0" eaLnBrk="1" hangingPunct="1">
              <a:buFont typeface="Arial" panose="020B0604020202020204" pitchFamily="34" charset="0"/>
              <a:buNone/>
            </a:pPr>
            <a:r>
              <a:rPr lang="en-US" altLang="en-US" sz="1800">
                <a:latin typeface="Times New Roman" panose="02020603050405020304" pitchFamily="18" charset="0"/>
                <a:cs typeface="Times New Roman" panose="02020603050405020304" pitchFamily="18" charset="0"/>
              </a:rPr>
              <a:t>       </a:t>
            </a:r>
            <a:r>
              <a:rPr lang="en-US" altLang="en-US" sz="1800" b="1">
                <a:latin typeface="Times New Roman" panose="02020603050405020304" pitchFamily="18" charset="0"/>
                <a:cs typeface="Times New Roman" panose="02020603050405020304" pitchFamily="18" charset="0"/>
              </a:rPr>
              <a:t>Two major growth strategies</a:t>
            </a:r>
          </a:p>
          <a:p>
            <a:pPr lvl="1" eaLnBrk="1" hangingPunct="1"/>
            <a:r>
              <a:rPr lang="en-US" altLang="en-US" sz="1600">
                <a:latin typeface="Times New Roman" panose="02020603050405020304" pitchFamily="18" charset="0"/>
                <a:cs typeface="Times New Roman" panose="02020603050405020304" pitchFamily="18" charset="0"/>
              </a:rPr>
              <a:t>Bottom-up, where CNTs are grown before ILD deposition</a:t>
            </a:r>
          </a:p>
          <a:p>
            <a:pPr lvl="1" eaLnBrk="1" hangingPunct="1"/>
            <a:r>
              <a:rPr lang="en-US" altLang="en-US" sz="1600">
                <a:latin typeface="Times New Roman" panose="02020603050405020304" pitchFamily="18" charset="0"/>
                <a:cs typeface="Times New Roman" panose="02020603050405020304" pitchFamily="18" charset="0"/>
              </a:rPr>
              <a:t>Buried catalyst, where CNTs are grown after ILD deposition</a:t>
            </a:r>
          </a:p>
          <a:p>
            <a:pPr lvl="1" eaLnBrk="1" hangingPunct="1"/>
            <a:endParaRPr lang="en-US" altLang="en-US" sz="1600">
              <a:latin typeface="Times New Roman" panose="02020603050405020304" pitchFamily="18" charset="0"/>
              <a:cs typeface="Times New Roman" panose="02020603050405020304" pitchFamily="18" charset="0"/>
            </a:endParaRPr>
          </a:p>
        </p:txBody>
      </p:sp>
      <p:sp>
        <p:nvSpPr>
          <p:cNvPr id="121861" name="Text Box 5"/>
          <p:cNvSpPr txBox="1">
            <a:spLocks noChangeArrowheads="1"/>
          </p:cNvSpPr>
          <p:nvPr/>
        </p:nvSpPr>
        <p:spPr bwMode="auto">
          <a:xfrm>
            <a:off x="5410200" y="6340475"/>
            <a:ext cx="373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J. Li, et al, Appl. Phys. Lett. 82, 2491 (2003)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F. Kreupl, et al, IEDM 2004</a:t>
            </a:r>
          </a:p>
        </p:txBody>
      </p:sp>
      <p:graphicFrame>
        <p:nvGraphicFramePr>
          <p:cNvPr id="121862" name="Object 6"/>
          <p:cNvGraphicFramePr>
            <a:graphicFrameLocks noChangeAspect="1"/>
          </p:cNvGraphicFramePr>
          <p:nvPr/>
        </p:nvGraphicFramePr>
        <p:xfrm>
          <a:off x="5008563" y="0"/>
          <a:ext cx="3924300" cy="4495800"/>
        </p:xfrm>
        <a:graphic>
          <a:graphicData uri="http://schemas.openxmlformats.org/presentationml/2006/ole">
            <mc:AlternateContent xmlns:mc="http://schemas.openxmlformats.org/markup-compatibility/2006">
              <mc:Choice xmlns:v="urn:schemas-microsoft-com:vml" Requires="v">
                <p:oleObj name="Image" r:id="rId3" imgW="6450794" imgH="7390476" progId="">
                  <p:embed/>
                </p:oleObj>
              </mc:Choice>
              <mc:Fallback>
                <p:oleObj name="Image" r:id="rId3" imgW="6450794" imgH="7390476" progId="">
                  <p:embed/>
                  <p:pic>
                    <p:nvPicPr>
                      <p:cNvPr id="12186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563" y="0"/>
                        <a:ext cx="39243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63" name="Object 8"/>
          <p:cNvGraphicFramePr>
            <a:graphicFrameLocks noChangeAspect="1"/>
          </p:cNvGraphicFramePr>
          <p:nvPr/>
        </p:nvGraphicFramePr>
        <p:xfrm>
          <a:off x="76200" y="1023938"/>
          <a:ext cx="4318000" cy="3395662"/>
        </p:xfrm>
        <a:graphic>
          <a:graphicData uri="http://schemas.openxmlformats.org/presentationml/2006/ole">
            <mc:AlternateContent xmlns:mc="http://schemas.openxmlformats.org/markup-compatibility/2006">
              <mc:Choice xmlns:v="urn:schemas-microsoft-com:vml" Requires="v">
                <p:oleObj name="Image" r:id="rId5" imgW="7365079" imgH="5790476" progId="">
                  <p:embed/>
                </p:oleObj>
              </mc:Choice>
              <mc:Fallback>
                <p:oleObj name="Image" r:id="rId5" imgW="7365079" imgH="5790476" progId="">
                  <p:embed/>
                  <p:pic>
                    <p:nvPicPr>
                      <p:cNvPr id="12186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1023938"/>
                        <a:ext cx="431800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Date Placeholder 7"/>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85376D-F432-4D6B-8419-C7338C6C4E9C}" type="datetime1">
              <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endParaRPr>
          </a:p>
        </p:txBody>
      </p:sp>
      <p:sp>
        <p:nvSpPr>
          <p:cNvPr id="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61FA8E-3760-45F8-8030-70E576C080CD}" type="slidenum">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n-ea"/>
              <a:cs typeface="Times New Roman" panose="02020603050405020304" pitchFamily="18" charset="0"/>
            </a:endParaRPr>
          </a:p>
        </p:txBody>
      </p:sp>
      <p:sp>
        <p:nvSpPr>
          <p:cNvPr id="2" name="TextBox 1"/>
          <p:cNvSpPr txBox="1">
            <a:spLocks noChangeArrowheads="1"/>
          </p:cNvSpPr>
          <p:nvPr/>
        </p:nvSpPr>
        <p:spPr bwMode="auto">
          <a:xfrm>
            <a:off x="152400" y="4035425"/>
            <a:ext cx="411480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 Bottom-up approach  (b) Buried catalyst approach</a:t>
            </a:r>
          </a:p>
        </p:txBody>
      </p:sp>
      <p:graphicFrame>
        <p:nvGraphicFramePr>
          <p:cNvPr id="3" name="Object 2"/>
          <p:cNvGraphicFramePr>
            <a:graphicFrameLocks noChangeAspect="1"/>
          </p:cNvGraphicFramePr>
          <p:nvPr/>
        </p:nvGraphicFramePr>
        <p:xfrm>
          <a:off x="4800600" y="4035425"/>
          <a:ext cx="4203700" cy="2676525"/>
        </p:xfrm>
        <a:graphic>
          <a:graphicData uri="http://schemas.openxmlformats.org/presentationml/2006/ole">
            <mc:AlternateContent xmlns:mc="http://schemas.openxmlformats.org/markup-compatibility/2006">
              <mc:Choice xmlns:v="urn:schemas-microsoft-com:vml" Requires="v">
                <p:oleObj name="Image" r:id="rId7" imgW="7339683" imgH="4673016" progId="">
                  <p:embed/>
                </p:oleObj>
              </mc:Choice>
              <mc:Fallback>
                <p:oleObj name="Image" r:id="rId7" imgW="7339683" imgH="4673016" progId="">
                  <p:embed/>
                  <p:pic>
                    <p:nvPicPr>
                      <p:cNvPr id="3"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4035425"/>
                        <a:ext cx="42037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727941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85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8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8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8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8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186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121859" grpId="0" build="p"/>
      <p:bldP spid="121861" grpId="0"/>
      <p:bldP spid="8" grpId="0"/>
      <p:bldP spid="9" grpId="0"/>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381000" y="0"/>
            <a:ext cx="8229600" cy="1143000"/>
          </a:xfrm>
        </p:spPr>
        <p:txBody>
          <a:bodyPr/>
          <a:lstStyle/>
          <a:p>
            <a:pPr eaLnBrk="1" hangingPunct="1">
              <a:defRPr/>
            </a:pPr>
            <a:r>
              <a:rPr lang="en-US"/>
              <a:t>Results</a:t>
            </a:r>
          </a:p>
        </p:txBody>
      </p:sp>
      <p:sp>
        <p:nvSpPr>
          <p:cNvPr id="4103" name="Text Box 5"/>
          <p:cNvSpPr txBox="1">
            <a:spLocks noChangeArrowheads="1"/>
          </p:cNvSpPr>
          <p:nvPr/>
        </p:nvSpPr>
        <p:spPr bwMode="auto">
          <a:xfrm>
            <a:off x="6172200" y="6324600"/>
            <a:ext cx="3048000" cy="366712"/>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dirty="0">
                <a:solidFill>
                  <a:srgbClr val="FFFFFF"/>
                </a:solidFill>
              </a:rPr>
              <a:t>F. </a:t>
            </a:r>
            <a:r>
              <a:rPr lang="en-US" dirty="0" err="1">
                <a:solidFill>
                  <a:srgbClr val="FFFFFF"/>
                </a:solidFill>
              </a:rPr>
              <a:t>Kreupl</a:t>
            </a:r>
            <a:r>
              <a:rPr lang="en-US" dirty="0">
                <a:solidFill>
                  <a:srgbClr val="FFFFFF"/>
                </a:solidFill>
              </a:rPr>
              <a:t>, et al, IEDM 2004</a:t>
            </a:r>
          </a:p>
        </p:txBody>
      </p:sp>
      <p:graphicFrame>
        <p:nvGraphicFramePr>
          <p:cNvPr id="4099" name="Object 7"/>
          <p:cNvGraphicFramePr>
            <a:graphicFrameLocks noChangeAspect="1"/>
          </p:cNvGraphicFramePr>
          <p:nvPr/>
        </p:nvGraphicFramePr>
        <p:xfrm>
          <a:off x="762000" y="4092575"/>
          <a:ext cx="5334000" cy="2765425"/>
        </p:xfrm>
        <a:graphic>
          <a:graphicData uri="http://schemas.openxmlformats.org/presentationml/2006/ole">
            <mc:AlternateContent xmlns:mc="http://schemas.openxmlformats.org/markup-compatibility/2006">
              <mc:Choice xmlns:v="urn:schemas-microsoft-com:vml" Requires="v">
                <p:oleObj name="Image" r:id="rId3" imgW="7390476" imgH="4063492" progId="">
                  <p:embed/>
                </p:oleObj>
              </mc:Choice>
              <mc:Fallback>
                <p:oleObj name="Image" r:id="rId3" imgW="7390476" imgH="4063492" progId="">
                  <p:embed/>
                  <p:pic>
                    <p:nvPicPr>
                      <p:cNvPr id="409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092575"/>
                        <a:ext cx="5334000"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8"/>
          <p:cNvGraphicFramePr>
            <a:graphicFrameLocks noChangeAspect="1"/>
          </p:cNvGraphicFramePr>
          <p:nvPr/>
        </p:nvGraphicFramePr>
        <p:xfrm>
          <a:off x="1905000" y="1143000"/>
          <a:ext cx="4203700" cy="2676525"/>
        </p:xfrm>
        <a:graphic>
          <a:graphicData uri="http://schemas.openxmlformats.org/presentationml/2006/ole">
            <mc:AlternateContent xmlns:mc="http://schemas.openxmlformats.org/markup-compatibility/2006">
              <mc:Choice xmlns:v="urn:schemas-microsoft-com:vml" Requires="v">
                <p:oleObj name="Image" r:id="rId5" imgW="7339683" imgH="4673016" progId="">
                  <p:embed/>
                </p:oleObj>
              </mc:Choice>
              <mc:Fallback>
                <p:oleObj name="Image" r:id="rId5" imgW="7339683" imgH="4673016" progId="">
                  <p:embed/>
                  <p:pic>
                    <p:nvPicPr>
                      <p:cNvPr id="410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143000"/>
                        <a:ext cx="42037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59210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defRPr/>
            </a:pPr>
            <a:r>
              <a:rPr lang="en-US"/>
              <a:t>Issues</a:t>
            </a:r>
          </a:p>
        </p:txBody>
      </p:sp>
      <p:sp>
        <p:nvSpPr>
          <p:cNvPr id="83971" name="Rectangle 3"/>
          <p:cNvSpPr>
            <a:spLocks noGrp="1" noChangeArrowheads="1"/>
          </p:cNvSpPr>
          <p:nvPr>
            <p:ph type="body" idx="1"/>
          </p:nvPr>
        </p:nvSpPr>
        <p:spPr>
          <a:xfrm>
            <a:off x="457200" y="1295400"/>
            <a:ext cx="8458200" cy="3886200"/>
          </a:xfrm>
        </p:spPr>
        <p:txBody>
          <a:bodyPr/>
          <a:lstStyle/>
          <a:p>
            <a:pPr eaLnBrk="1" hangingPunct="1">
              <a:defRPr/>
            </a:pPr>
            <a:r>
              <a:rPr lang="en-US" sz="1800"/>
              <a:t>Contact resistance eliminates any advantage seen versus “bulk” Cu interconnects</a:t>
            </a:r>
          </a:p>
          <a:p>
            <a:pPr eaLnBrk="1" hangingPunct="1">
              <a:defRPr/>
            </a:pPr>
            <a:r>
              <a:rPr lang="en-US" sz="1800"/>
              <a:t>To make a good low resistance contact, high annealing temperatures are required which exceed the thermal budget</a:t>
            </a:r>
          </a:p>
          <a:p>
            <a:pPr eaLnBrk="1" hangingPunct="1">
              <a:defRPr/>
            </a:pPr>
            <a:r>
              <a:rPr lang="en-US" sz="1800"/>
              <a:t>Variability of grown nanotubes continues to be an issue</a:t>
            </a:r>
          </a:p>
          <a:p>
            <a:pPr eaLnBrk="1" hangingPunct="1">
              <a:defRPr/>
            </a:pPr>
            <a:r>
              <a:rPr lang="en-US" sz="1800"/>
              <a:t>Large diameter nanotubes underperform Cu vias even under ideal conditions</a:t>
            </a:r>
          </a:p>
          <a:p>
            <a:pPr eaLnBrk="1" hangingPunct="1">
              <a:defRPr/>
            </a:pPr>
            <a:endParaRPr lang="en-US" sz="1800"/>
          </a:p>
          <a:p>
            <a:pPr eaLnBrk="1" hangingPunct="1">
              <a:defRPr/>
            </a:pPr>
            <a:endParaRPr lang="en-US" sz="1800"/>
          </a:p>
        </p:txBody>
      </p:sp>
      <p:graphicFrame>
        <p:nvGraphicFramePr>
          <p:cNvPr id="6146" name="Object 4"/>
          <p:cNvGraphicFramePr>
            <a:graphicFrameLocks noChangeAspect="1"/>
          </p:cNvGraphicFramePr>
          <p:nvPr/>
        </p:nvGraphicFramePr>
        <p:xfrm>
          <a:off x="1219200" y="3429000"/>
          <a:ext cx="5137842" cy="3243264"/>
        </p:xfrm>
        <a:graphic>
          <a:graphicData uri="http://schemas.openxmlformats.org/presentationml/2006/ole">
            <mc:AlternateContent xmlns:mc="http://schemas.openxmlformats.org/markup-compatibility/2006">
              <mc:Choice xmlns:v="urn:schemas-microsoft-com:vml" Requires="v">
                <p:oleObj name="Image" r:id="rId3" imgW="7492063" imgH="4723810" progId="">
                  <p:embed/>
                </p:oleObj>
              </mc:Choice>
              <mc:Fallback>
                <p:oleObj name="Image" r:id="rId3" imgW="7492063" imgH="4723810" progId="">
                  <p:embed/>
                  <p:pic>
                    <p:nvPicPr>
                      <p:cNvPr id="61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429000"/>
                        <a:ext cx="5137842" cy="324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9" name="Text Box 7"/>
          <p:cNvSpPr txBox="1">
            <a:spLocks noChangeArrowheads="1"/>
          </p:cNvSpPr>
          <p:nvPr/>
        </p:nvSpPr>
        <p:spPr bwMode="auto">
          <a:xfrm>
            <a:off x="6400800" y="6400800"/>
            <a:ext cx="2743200" cy="33655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a:solidFill>
                  <a:srgbClr val="FFFFFF"/>
                </a:solidFill>
              </a:rPr>
              <a:t>F. Kreupl, et al, IEDM 2004</a:t>
            </a:r>
          </a:p>
        </p:txBody>
      </p:sp>
    </p:spTree>
    <p:extLst>
      <p:ext uri="{BB962C8B-B14F-4D97-AF65-F5344CB8AC3E}">
        <p14:creationId xmlns:p14="http://schemas.microsoft.com/office/powerpoint/2010/main" val="1572060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Number Placeholder 1"/>
          <p:cNvSpPr>
            <a:spLocks noGrp="1"/>
          </p:cNvSpPr>
          <p:nvPr>
            <p:ph type="sldNum" sz="quarter" idx="12"/>
          </p:nvPr>
        </p:nvSpPr>
        <p:spPr bwMode="auto">
          <a:xfrm>
            <a:off x="7239000" y="427038"/>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65735CF-F8FA-4D07-84F8-B218F9CEFE47}"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pic>
        <p:nvPicPr>
          <p:cNvPr id="2232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391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6" name="Rectangle 3"/>
          <p:cNvSpPr>
            <a:spLocks noChangeArrowheads="1"/>
          </p:cNvSpPr>
          <p:nvPr/>
        </p:nvSpPr>
        <p:spPr bwMode="auto">
          <a:xfrm>
            <a:off x="685800" y="4999038"/>
            <a:ext cx="76962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Concept for an all-CNT-based  microelectronics technology. All active elements and interconnects are made out of  nanotubes. Due to the quasi-crystalline nature of the nanotubes high quality devices are possible without the need for a single crystal silicon substrate. By the application of well known back-end-of-line techniques cost-effective stacking of a real 3-dimensional structure is feasible.</a:t>
            </a:r>
          </a:p>
        </p:txBody>
      </p:sp>
      <p:sp>
        <p:nvSpPr>
          <p:cNvPr id="223237" name="Rectangle 4"/>
          <p:cNvSpPr>
            <a:spLocks noChangeArrowheads="1"/>
          </p:cNvSpPr>
          <p:nvPr/>
        </p:nvSpPr>
        <p:spPr bwMode="auto">
          <a:xfrm>
            <a:off x="533400" y="228600"/>
            <a:ext cx="449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All-CNT Nanoelectronics </a:t>
            </a:r>
          </a:p>
        </p:txBody>
      </p:sp>
      <p:sp>
        <p:nvSpPr>
          <p:cNvPr id="6" name="Date Placeholder 5"/>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75F77B-EBF7-4F32-B007-8B7BB6A90E5F}"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8526159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Conclusion…</a:t>
            </a:r>
          </a:p>
        </p:txBody>
      </p:sp>
      <p:sp>
        <p:nvSpPr>
          <p:cNvPr id="3" name="Content Placeholder 2"/>
          <p:cNvSpPr>
            <a:spLocks noGrp="1"/>
          </p:cNvSpPr>
          <p:nvPr>
            <p:ph idx="1"/>
          </p:nvPr>
        </p:nvSpPr>
        <p:spPr/>
        <p:txBody>
          <a:bodyPr/>
          <a:lstStyle/>
          <a:p>
            <a:r>
              <a:rPr lang="en-US" dirty="0"/>
              <a:t>There are many unique properties</a:t>
            </a:r>
          </a:p>
          <a:p>
            <a:r>
              <a:rPr lang="en-US" dirty="0"/>
              <a:t>Further investigation of toxicity is needed</a:t>
            </a:r>
          </a:p>
          <a:p>
            <a:r>
              <a:rPr lang="en-US" dirty="0"/>
              <a:t>There are many ways to synthesize</a:t>
            </a:r>
          </a:p>
          <a:p>
            <a:r>
              <a:rPr lang="en-US" dirty="0"/>
              <a:t>Method of synthesis depends on financial needs and amount of product desired</a:t>
            </a:r>
          </a:p>
          <a:p>
            <a:r>
              <a:rPr lang="en-US" dirty="0"/>
              <a:t>There are many exciting applications of carbon </a:t>
            </a:r>
            <a:r>
              <a:rPr lang="en-US"/>
              <a:t>nanotubes</a:t>
            </a:r>
            <a:endParaRPr lang="en-US" dirty="0"/>
          </a:p>
          <a:p>
            <a:endParaRPr lang="en-US" dirty="0"/>
          </a:p>
        </p:txBody>
      </p:sp>
    </p:spTree>
    <p:extLst>
      <p:ext uri="{BB962C8B-B14F-4D97-AF65-F5344CB8AC3E}">
        <p14:creationId xmlns:p14="http://schemas.microsoft.com/office/powerpoint/2010/main" val="1184136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pPr eaLnBrk="1" hangingPunct="1"/>
            <a:r>
              <a:rPr lang="en-US" altLang="en-US"/>
              <a:t>Why Should We Care?</a:t>
            </a:r>
          </a:p>
        </p:txBody>
      </p:sp>
      <p:sp>
        <p:nvSpPr>
          <p:cNvPr id="179203" name="Content Placeholder 2"/>
          <p:cNvSpPr>
            <a:spLocks noGrp="1"/>
          </p:cNvSpPr>
          <p:nvPr>
            <p:ph idx="1"/>
          </p:nvPr>
        </p:nvSpPr>
        <p:spPr>
          <a:xfrm>
            <a:off x="457200" y="2133600"/>
            <a:ext cx="4114800" cy="2590800"/>
          </a:xfrm>
        </p:spPr>
        <p:txBody>
          <a:bodyPr/>
          <a:lstStyle/>
          <a:p>
            <a:pPr eaLnBrk="1" hangingPunct="1"/>
            <a:r>
              <a:rPr lang="en-US" altLang="en-US" sz="2800"/>
              <a:t>Unique properties</a:t>
            </a:r>
          </a:p>
          <a:p>
            <a:pPr eaLnBrk="1" hangingPunct="1"/>
            <a:r>
              <a:rPr lang="en-US" altLang="en-US" sz="2800"/>
              <a:t>Material of the future</a:t>
            </a:r>
          </a:p>
          <a:p>
            <a:pPr eaLnBrk="1" hangingPunct="1"/>
            <a:r>
              <a:rPr lang="en-US" altLang="en-US" sz="2800"/>
              <a:t>Seemingly infinite applications</a:t>
            </a:r>
          </a:p>
          <a:p>
            <a:pPr eaLnBrk="1" hangingPunct="1"/>
            <a:r>
              <a:rPr lang="en-US" altLang="en-US" sz="2800"/>
              <a:t>Possible health issues</a:t>
            </a:r>
          </a:p>
        </p:txBody>
      </p:sp>
      <p:pic>
        <p:nvPicPr>
          <p:cNvPr id="179204" name="Picture 2" descr="http://www-ibmc.u-strasbg.fr/ict/images/CNT_Pept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76400"/>
            <a:ext cx="4191000"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5" name="TextBox 4"/>
          <p:cNvSpPr txBox="1">
            <a:spLocks noChangeArrowheads="1"/>
          </p:cNvSpPr>
          <p:nvPr/>
        </p:nvSpPr>
        <p:spPr bwMode="auto">
          <a:xfrm>
            <a:off x="4572000" y="5181600"/>
            <a:ext cx="4191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http://www-ibmc.u-strasbg.fr/ict/images/CNT_Peptide.jpg</a:t>
            </a:r>
          </a:p>
        </p:txBody>
      </p:sp>
      <p:sp>
        <p:nvSpPr>
          <p:cNvPr id="6" name="Date Placeholder 5"/>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E6CE03-059C-41E5-BB1A-9BA431002D14}"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920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E080D7-08F2-4126-B9F7-E3C0022C9599}"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9094049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57200"/>
            <a:ext cx="7772400" cy="1470025"/>
          </a:xfrm>
        </p:spPr>
        <p:txBody>
          <a:bodyPr/>
          <a:lstStyle/>
          <a:p>
            <a:r>
              <a:rPr lang="en-US" dirty="0"/>
              <a:t>Questions?</a:t>
            </a:r>
          </a:p>
        </p:txBody>
      </p:sp>
      <p:pic>
        <p:nvPicPr>
          <p:cNvPr id="1026" name="Picture 2" descr="http://richardwiseman.files.wordpress.com/2009/05/question-mark3a.jpg"/>
          <p:cNvPicPr>
            <a:picLocks noChangeAspect="1" noChangeArrowheads="1"/>
          </p:cNvPicPr>
          <p:nvPr/>
        </p:nvPicPr>
        <p:blipFill>
          <a:blip r:embed="rId2" cstate="print"/>
          <a:srcRect/>
          <a:stretch>
            <a:fillRect/>
          </a:stretch>
        </p:blipFill>
        <p:spPr bwMode="auto">
          <a:xfrm>
            <a:off x="3200400" y="2286000"/>
            <a:ext cx="2857500" cy="3571875"/>
          </a:xfrm>
          <a:prstGeom prst="rect">
            <a:avLst/>
          </a:prstGeom>
          <a:noFill/>
        </p:spPr>
      </p:pic>
    </p:spTree>
    <p:extLst>
      <p:ext uri="{BB962C8B-B14F-4D97-AF65-F5344CB8AC3E}">
        <p14:creationId xmlns:p14="http://schemas.microsoft.com/office/powerpoint/2010/main" val="2184783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55000" lnSpcReduction="20000"/>
          </a:bodyPr>
          <a:lstStyle/>
          <a:p>
            <a:r>
              <a:rPr lang="en-US" i="1" dirty="0">
                <a:latin typeface="Calibri" pitchFamily="34" charset="0"/>
                <a:hlinkClick r:id="rId2"/>
              </a:rPr>
              <a:t>www.ece.rochester.edu/courses/ECE580/docs/</a:t>
            </a:r>
            <a:r>
              <a:rPr lang="en-US" b="1" i="1" dirty="0">
                <a:latin typeface="Calibri" pitchFamily="34" charset="0"/>
                <a:hlinkClick r:id="rId2"/>
              </a:rPr>
              <a:t>Nanotubes</a:t>
            </a:r>
            <a:r>
              <a:rPr lang="en-US" i="1" dirty="0">
                <a:latin typeface="Calibri" pitchFamily="34" charset="0"/>
                <a:hlinkClick r:id="rId2"/>
              </a:rPr>
              <a:t>_Fu.</a:t>
            </a:r>
            <a:r>
              <a:rPr lang="en-US" b="1" i="1" dirty="0">
                <a:latin typeface="Calibri" pitchFamily="34" charset="0"/>
                <a:hlinkClick r:id="rId2"/>
              </a:rPr>
              <a:t>ppt</a:t>
            </a:r>
            <a:endParaRPr lang="en-US" b="1" i="1" dirty="0">
              <a:latin typeface="Calibri" pitchFamily="34" charset="0"/>
            </a:endParaRPr>
          </a:p>
          <a:p>
            <a:r>
              <a:rPr lang="en-US" i="1" dirty="0">
                <a:latin typeface="Calibri" pitchFamily="34" charset="0"/>
                <a:hlinkClick r:id="rId2"/>
              </a:rPr>
              <a:t>www.ece.rochester.edu/courses/ECE580/docs/</a:t>
            </a:r>
            <a:r>
              <a:rPr lang="en-US" b="1" i="1" dirty="0">
                <a:latin typeface="Calibri" pitchFamily="34" charset="0"/>
                <a:hlinkClick r:id="rId2"/>
              </a:rPr>
              <a:t>Nanotubes</a:t>
            </a:r>
            <a:r>
              <a:rPr lang="en-US" i="1" dirty="0">
                <a:latin typeface="Calibri" pitchFamily="34" charset="0"/>
                <a:hlinkClick r:id="rId2"/>
              </a:rPr>
              <a:t>_Fu.</a:t>
            </a:r>
            <a:r>
              <a:rPr lang="en-US" b="1" i="1" dirty="0">
                <a:latin typeface="Calibri" pitchFamily="34" charset="0"/>
                <a:hlinkClick r:id="rId2"/>
              </a:rPr>
              <a:t>ppt</a:t>
            </a:r>
            <a:endParaRPr lang="en-US" b="1" i="1" dirty="0">
              <a:latin typeface="Calibri" pitchFamily="34" charset="0"/>
            </a:endParaRPr>
          </a:p>
          <a:p>
            <a:r>
              <a:rPr lang="en-US" dirty="0">
                <a:hlinkClick r:id="rId3"/>
              </a:rPr>
              <a:t>http://www.nanowerk.com/spotlight/spotid=4154.php</a:t>
            </a:r>
            <a:endParaRPr lang="en-US" dirty="0"/>
          </a:p>
          <a:p>
            <a:r>
              <a:rPr lang="en-US" dirty="0">
                <a:hlinkClick r:id="rId4"/>
              </a:rPr>
              <a:t>http://www.azonano.com/details.asp?ArticleID=980#_Energy_Storage</a:t>
            </a:r>
            <a:endParaRPr lang="en-US" dirty="0"/>
          </a:p>
          <a:p>
            <a:r>
              <a:rPr lang="en-US" u="sng" dirty="0">
                <a:solidFill>
                  <a:srgbClr val="0000FF"/>
                </a:solidFill>
              </a:rPr>
              <a:t>http://www.sciencedirect.com/science?_ob=ArticleURL&amp;_udi=B6THY-493PC9C-1&amp;_user=952835&amp;_coverDate=12/30/2003&amp;_rdoc=1&amp;_fmt=high&amp;_orig=search&amp;_sort=d&amp;_docanchor=&amp;view=c&amp;_searchStrId=1231942804&amp;_rerunOrigin=google&amp;_acct=C000049198&amp;_version=1&amp;_urlVersion=0&amp;_userid=952835&amp;md5=03c5f21cb002be312d9fc81685b8914b</a:t>
            </a:r>
          </a:p>
          <a:p>
            <a:r>
              <a:rPr lang="en-US" u="sng" dirty="0">
                <a:solidFill>
                  <a:srgbClr val="0000FF"/>
                </a:solidFill>
              </a:rPr>
              <a:t>http://www.icdd.com/resources/axa/vol47/v47_33.pdf</a:t>
            </a:r>
          </a:p>
          <a:p>
            <a:r>
              <a:rPr lang="en-US" u="sng" dirty="0">
                <a:hlinkClick r:id="rId5"/>
              </a:rPr>
              <a:t>http://lnnme.epfl.ch/page80437.html</a:t>
            </a:r>
            <a:endParaRPr lang="en-US" dirty="0"/>
          </a:p>
          <a:p>
            <a:r>
              <a:rPr lang="en-US" u="sng" dirty="0">
                <a:hlinkClick r:id="rId6"/>
              </a:rPr>
              <a:t>http://students.chem.tue.nl/ifp03/synthesis.html</a:t>
            </a:r>
            <a:endParaRPr lang="en-US" dirty="0"/>
          </a:p>
          <a:p>
            <a:r>
              <a:rPr lang="en-US" u="sng" dirty="0">
                <a:hlinkClick r:id="rId7"/>
              </a:rPr>
              <a:t>http://www.azonano.com/details.asp?ArticleID=1561</a:t>
            </a:r>
            <a:endParaRPr lang="en-US" dirty="0"/>
          </a:p>
          <a:p>
            <a:r>
              <a:rPr lang="en-US" u="sng" dirty="0">
                <a:hlinkClick r:id="rId8"/>
              </a:rPr>
              <a:t>http://nanopatentsandinnovations.blogspot.com/2009/12/arkema-combines-ball-milling-with-vapor.html</a:t>
            </a:r>
            <a:endParaRPr lang="en-US" dirty="0"/>
          </a:p>
        </p:txBody>
      </p:sp>
    </p:spTree>
    <p:extLst>
      <p:ext uri="{BB962C8B-B14F-4D97-AF65-F5344CB8AC3E}">
        <p14:creationId xmlns:p14="http://schemas.microsoft.com/office/powerpoint/2010/main" val="4223850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pPr eaLnBrk="1" hangingPunct="1"/>
            <a:r>
              <a:rPr lang="en-US" altLang="en-US"/>
              <a:t>Properties</a:t>
            </a:r>
          </a:p>
        </p:txBody>
      </p:sp>
      <p:sp>
        <p:nvSpPr>
          <p:cNvPr id="3" name="Content Placeholder 2"/>
          <p:cNvSpPr>
            <a:spLocks noGrp="1"/>
          </p:cNvSpPr>
          <p:nvPr>
            <p:ph idx="1"/>
          </p:nvPr>
        </p:nvSpPr>
        <p:spPr>
          <a:xfrm>
            <a:off x="457200" y="1600200"/>
            <a:ext cx="4114800" cy="4525963"/>
          </a:xfrm>
        </p:spPr>
        <p:txBody>
          <a:bodyPr rtlCol="0">
            <a:normAutofit lnSpcReduction="10000"/>
          </a:bodyPr>
          <a:lstStyle/>
          <a:p>
            <a:pPr eaLnBrk="1" fontAlgn="auto" hangingPunct="1">
              <a:spcAft>
                <a:spcPts val="0"/>
              </a:spcAft>
              <a:defRPr/>
            </a:pPr>
            <a:r>
              <a:rPr lang="en-US" sz="2800" dirty="0"/>
              <a:t>132,000,000:1 Length-To-Diameter Ratio</a:t>
            </a:r>
          </a:p>
          <a:p>
            <a:pPr eaLnBrk="1" fontAlgn="auto" hangingPunct="1">
              <a:spcAft>
                <a:spcPts val="0"/>
              </a:spcAft>
              <a:defRPr/>
            </a:pPr>
            <a:r>
              <a:rPr lang="en-US" sz="2800" dirty="0"/>
              <a:t>Diameter of 3 to 9 nm</a:t>
            </a:r>
          </a:p>
          <a:p>
            <a:pPr eaLnBrk="1" fontAlgn="auto" hangingPunct="1">
              <a:spcAft>
                <a:spcPts val="0"/>
              </a:spcAft>
              <a:defRPr/>
            </a:pPr>
            <a:r>
              <a:rPr lang="en-US" sz="2800" dirty="0"/>
              <a:t>Lengths in the millimeter range</a:t>
            </a:r>
          </a:p>
          <a:p>
            <a:pPr eaLnBrk="1" fontAlgn="auto" hangingPunct="1">
              <a:spcAft>
                <a:spcPts val="0"/>
              </a:spcAft>
              <a:defRPr/>
            </a:pPr>
            <a:r>
              <a:rPr lang="en-US" sz="2800" dirty="0"/>
              <a:t>Efficient electrical conductors</a:t>
            </a:r>
          </a:p>
          <a:p>
            <a:pPr eaLnBrk="1" fontAlgn="auto" hangingPunct="1">
              <a:spcAft>
                <a:spcPts val="0"/>
              </a:spcAft>
              <a:defRPr/>
            </a:pPr>
            <a:r>
              <a:rPr lang="en-US" sz="2800" dirty="0"/>
              <a:t>Can act as both thermal conductors and thermal insulators</a:t>
            </a:r>
          </a:p>
          <a:p>
            <a:pPr eaLnBrk="1" fontAlgn="auto" hangingPunct="1">
              <a:spcAft>
                <a:spcPts val="0"/>
              </a:spcAft>
              <a:defRPr/>
            </a:pPr>
            <a:endParaRPr lang="en-US" sz="2800" dirty="0"/>
          </a:p>
          <a:p>
            <a:pPr eaLnBrk="1" fontAlgn="auto" hangingPunct="1">
              <a:spcAft>
                <a:spcPts val="0"/>
              </a:spcAft>
              <a:defRPr/>
            </a:pPr>
            <a:endParaRPr lang="en-US" sz="2800" dirty="0"/>
          </a:p>
        </p:txBody>
      </p:sp>
      <p:pic>
        <p:nvPicPr>
          <p:cNvPr id="180228" name="Picture 4" descr="http://brent.kearneys.ca/wp-content/uploads/2006/05/carbon_nanotu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362200"/>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TextBox 5"/>
          <p:cNvSpPr txBox="1">
            <a:spLocks noChangeArrowheads="1"/>
          </p:cNvSpPr>
          <p:nvPr/>
        </p:nvSpPr>
        <p:spPr bwMode="auto">
          <a:xfrm>
            <a:off x="5181600" y="5181600"/>
            <a:ext cx="3581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http://brent.kearneys.ca/wp-content/uploads/2006/05/carbon_nanotube.jpg</a:t>
            </a:r>
          </a:p>
        </p:txBody>
      </p:sp>
      <p:sp>
        <p:nvSpPr>
          <p:cNvPr id="6" name="Date Placeholder 5"/>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A3BD24-2059-4157-BDB3-71D78FF9A5FD}"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8023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0E88D7-806B-4845-A145-7C22146C5619}"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093802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5"/>
          <p:cNvSpPr txBox="1">
            <a:spLocks noChangeArrowheads="1"/>
          </p:cNvSpPr>
          <p:nvPr/>
        </p:nvSpPr>
        <p:spPr bwMode="auto">
          <a:xfrm>
            <a:off x="1042988" y="1557338"/>
            <a:ext cx="7543800" cy="396875"/>
          </a:xfrm>
          <a:prstGeom prst="rect">
            <a:avLst/>
          </a:prstGeom>
          <a:noFill/>
          <a:ln w="9525">
            <a:noFill/>
            <a:miter lim="800000"/>
            <a:headEnd/>
            <a:tailEnd/>
          </a:ln>
        </p:spPr>
        <p:txBody>
          <a:bodyPr>
            <a:spAutoFit/>
          </a:bodyPr>
          <a:lstStyle/>
          <a:p>
            <a:pPr marL="0" marR="0" lvl="0" indent="0" algn="just"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US" sz="2000" b="0" i="0" u="none" strike="noStrike" kern="1200" cap="none" spc="0" normalizeH="0" baseline="0" noProof="0">
                <a:ln>
                  <a:noFill/>
                </a:ln>
                <a:solidFill>
                  <a:srgbClr val="333399"/>
                </a:solidFill>
                <a:effectLst/>
                <a:uLnTx/>
                <a:uFillTx/>
                <a:latin typeface="Arial Rounded MT Bold" pitchFamily="34" charset="0"/>
                <a:ea typeface="+mn-ea"/>
                <a:cs typeface="Arial" panose="020B0604020202020204" pitchFamily="34" charset="0"/>
              </a:rPr>
              <a:t>Carbon nanotubes are the strongest ever known material.</a:t>
            </a:r>
            <a:endParaRPr kumimoji="0" lang="en-US" sz="2000" b="0" i="0" u="none" strike="noStrike" kern="1200" cap="none" spc="0" normalizeH="0" baseline="0" noProof="0">
              <a:ln>
                <a:noFill/>
              </a:ln>
              <a:solidFill>
                <a:srgbClr val="000000"/>
              </a:solidFill>
              <a:effectLst/>
              <a:uLnTx/>
              <a:uFillTx/>
              <a:latin typeface="Arial Rounded MT Bold" pitchFamily="34" charset="0"/>
              <a:ea typeface="+mn-ea"/>
              <a:cs typeface="Arial" panose="020B0604020202020204" pitchFamily="34" charset="0"/>
            </a:endParaRPr>
          </a:p>
        </p:txBody>
      </p:sp>
      <p:sp>
        <p:nvSpPr>
          <p:cNvPr id="29701" name="Text Box 9"/>
          <p:cNvSpPr txBox="1">
            <a:spLocks noChangeArrowheads="1"/>
          </p:cNvSpPr>
          <p:nvPr/>
        </p:nvSpPr>
        <p:spPr bwMode="auto">
          <a:xfrm>
            <a:off x="204788" y="2198688"/>
            <a:ext cx="4646612" cy="1144587"/>
          </a:xfrm>
          <a:prstGeom prst="rect">
            <a:avLst/>
          </a:prstGeom>
          <a:noFill/>
          <a:ln w="9525">
            <a:noFill/>
            <a:miter lim="800000"/>
            <a:headEnd/>
            <a:tailEnd/>
          </a:ln>
        </p:spPr>
        <p:txBody>
          <a:bodyPr>
            <a:spAutoFit/>
          </a:bodyPr>
          <a:lstStyle/>
          <a:p>
            <a:pPr marL="0" marR="0" lvl="0" indent="0" algn="just" defTabSz="914400" rtl="0" eaLnBrk="1" fontAlgn="base" latinLnBrk="0" hangingPunct="1">
              <a:lnSpc>
                <a:spcPct val="100000"/>
              </a:lnSpc>
              <a:spcBef>
                <a:spcPct val="20000"/>
              </a:spcBef>
              <a:spcAft>
                <a:spcPct val="0"/>
              </a:spcAft>
              <a:buClr>
                <a:srgbClr val="000000"/>
              </a:buClr>
              <a:buSzTx/>
              <a:buFontTx/>
              <a:buChar char="•"/>
              <a:tabLst/>
              <a:defRPr/>
            </a:pP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Young Modulus  (stiffness):</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4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rPr>
              <a:t>      Carbon </a:t>
            </a:r>
            <a:r>
              <a:rPr kumimoji="0" lang="en-US" sz="1400" b="0" i="0" u="none" strike="noStrike" kern="1200" cap="none" spc="0" normalizeH="0" baseline="0" noProof="0" dirty="0" err="1">
                <a:ln>
                  <a:noFill/>
                </a:ln>
                <a:solidFill>
                  <a:srgbClr val="333399"/>
                </a:solidFill>
                <a:effectLst/>
                <a:uLnTx/>
                <a:uFillTx/>
                <a:latin typeface="Arial Rounded MT Bold" pitchFamily="34" charset="0"/>
                <a:ea typeface="+mn-ea"/>
                <a:cs typeface="Arial" panose="020B0604020202020204" pitchFamily="34" charset="0"/>
              </a:rPr>
              <a:t>nanotubes</a:t>
            </a:r>
            <a:r>
              <a:rPr kumimoji="0" lang="en-US" sz="14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rPr>
              <a:t>            1250 </a:t>
            </a:r>
            <a:r>
              <a:rPr kumimoji="0" lang="en-US" sz="1400" b="0" i="0" u="none" strike="noStrike" kern="1200" cap="none" spc="0" normalizeH="0" baseline="0" noProof="0" dirty="0" err="1">
                <a:ln>
                  <a:noFill/>
                </a:ln>
                <a:solidFill>
                  <a:srgbClr val="333399"/>
                </a:solidFill>
                <a:effectLst/>
                <a:uLnTx/>
                <a:uFillTx/>
                <a:latin typeface="Arial Rounded MT Bold" pitchFamily="34" charset="0"/>
                <a:ea typeface="+mn-ea"/>
                <a:cs typeface="Arial" panose="020B0604020202020204" pitchFamily="34" charset="0"/>
              </a:rPr>
              <a:t>GPa</a:t>
            </a:r>
            <a:endParaRPr kumimoji="0" lang="en-US" sz="14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4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rPr>
              <a:t>      </a:t>
            </a:r>
            <a:r>
              <a:rPr kumimoji="0" lang="en-US"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Carbon fibers</a:t>
            </a:r>
            <a:r>
              <a:rPr kumimoji="0" lang="en-US" sz="14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rPr>
              <a:t>	             </a:t>
            </a:r>
            <a:r>
              <a:rPr kumimoji="0" lang="en-US"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425 </a:t>
            </a:r>
            <a:r>
              <a:rPr kumimoji="0" lang="en-US" sz="1400" b="0" i="0" u="none" strike="noStrike" kern="1200" cap="none" spc="0" normalizeH="0" baseline="0" noProof="0" dirty="0" err="1">
                <a:ln>
                  <a:noFill/>
                </a:ln>
                <a:solidFill>
                  <a:srgbClr val="000000"/>
                </a:solidFill>
                <a:effectLst/>
                <a:uLnTx/>
                <a:uFillTx/>
                <a:latin typeface="Arial Rounded MT Bold" pitchFamily="34" charset="0"/>
                <a:ea typeface="+mn-ea"/>
                <a:cs typeface="Arial" panose="020B0604020202020204" pitchFamily="34" charset="0"/>
              </a:rPr>
              <a:t>GPa</a:t>
            </a:r>
            <a:r>
              <a:rPr kumimoji="0" lang="en-US"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 (max.)</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      High strength steel             200 </a:t>
            </a:r>
            <a:r>
              <a:rPr kumimoji="0" lang="en-US" sz="1400" b="0" i="0" u="none" strike="noStrike" kern="1200" cap="none" spc="0" normalizeH="0" baseline="0" noProof="0" dirty="0" err="1">
                <a:ln>
                  <a:noFill/>
                </a:ln>
                <a:solidFill>
                  <a:srgbClr val="000000"/>
                </a:solidFill>
                <a:effectLst/>
                <a:uLnTx/>
                <a:uFillTx/>
                <a:latin typeface="Arial Rounded MT Bold" pitchFamily="34" charset="0"/>
                <a:ea typeface="+mn-ea"/>
                <a:cs typeface="Arial" panose="020B0604020202020204" pitchFamily="34" charset="0"/>
              </a:rPr>
              <a:t>GPa</a:t>
            </a:r>
            <a:endParaRPr kumimoji="0" lang="en-US"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endParaRPr>
          </a:p>
        </p:txBody>
      </p:sp>
      <p:sp>
        <p:nvSpPr>
          <p:cNvPr id="153610" name="Rectangle 10"/>
          <p:cNvSpPr>
            <a:spLocks noChangeArrowheads="1"/>
          </p:cNvSpPr>
          <p:nvPr/>
        </p:nvSpPr>
        <p:spPr bwMode="auto">
          <a:xfrm>
            <a:off x="152400" y="3787775"/>
            <a:ext cx="4572000" cy="1014413"/>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50000"/>
              </a:spcBef>
              <a:spcAft>
                <a:spcPct val="0"/>
              </a:spcAft>
              <a:buClr>
                <a:srgbClr val="000000"/>
              </a:buClr>
              <a:buSzPct val="120000"/>
              <a:buFontTx/>
              <a:buChar char="•"/>
              <a:tabLst/>
              <a:defRPr/>
            </a:pPr>
            <a:r>
              <a:rPr kumimoji="0" lang="en-US"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Tensile strength (breaking strength)</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rPr>
              <a:t>      Carbon </a:t>
            </a:r>
            <a:r>
              <a:rPr kumimoji="0" lang="en-US" sz="1400" b="0" i="0" u="none" strike="noStrike" kern="1200" cap="none" spc="0" normalizeH="0" baseline="0" noProof="0" dirty="0" err="1">
                <a:ln>
                  <a:noFill/>
                </a:ln>
                <a:solidFill>
                  <a:srgbClr val="333399"/>
                </a:solidFill>
                <a:effectLst/>
                <a:uLnTx/>
                <a:uFillTx/>
                <a:latin typeface="Arial Rounded MT Bold" pitchFamily="34" charset="0"/>
                <a:ea typeface="+mn-ea"/>
                <a:cs typeface="Arial" panose="020B0604020202020204" pitchFamily="34" charset="0"/>
              </a:rPr>
              <a:t>nanotubes</a:t>
            </a:r>
            <a:r>
              <a:rPr kumimoji="0" lang="en-US" sz="14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rPr>
              <a:t>             11- 63 </a:t>
            </a:r>
            <a:r>
              <a:rPr kumimoji="0" lang="en-US" sz="1400" b="0" i="0" u="none" strike="noStrike" kern="1200" cap="none" spc="0" normalizeH="0" baseline="0" noProof="0" dirty="0" err="1">
                <a:ln>
                  <a:noFill/>
                </a:ln>
                <a:solidFill>
                  <a:srgbClr val="333399"/>
                </a:solidFill>
                <a:effectLst/>
                <a:uLnTx/>
                <a:uFillTx/>
                <a:latin typeface="Arial Rounded MT Bold" pitchFamily="34" charset="0"/>
                <a:ea typeface="+mn-ea"/>
                <a:cs typeface="Arial" panose="020B0604020202020204" pitchFamily="34" charset="0"/>
              </a:rPr>
              <a:t>GPa</a:t>
            </a:r>
            <a:endParaRPr kumimoji="0" lang="en-US" sz="14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rPr>
              <a:t>      </a:t>
            </a:r>
            <a:r>
              <a:rPr kumimoji="0" lang="en-US"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Carbon fibers	               3.5 - 6 </a:t>
            </a:r>
            <a:r>
              <a:rPr kumimoji="0" lang="en-US" sz="1400" b="0" i="0" u="none" strike="noStrike" kern="1200" cap="none" spc="0" normalizeH="0" baseline="0" noProof="0" dirty="0" err="1">
                <a:ln>
                  <a:noFill/>
                </a:ln>
                <a:solidFill>
                  <a:srgbClr val="000000"/>
                </a:solidFill>
                <a:effectLst/>
                <a:uLnTx/>
                <a:uFillTx/>
                <a:latin typeface="Arial Rounded MT Bold" pitchFamily="34" charset="0"/>
                <a:ea typeface="+mn-ea"/>
                <a:cs typeface="Arial" panose="020B0604020202020204" pitchFamily="34" charset="0"/>
              </a:rPr>
              <a:t>GPa</a:t>
            </a:r>
            <a:endParaRPr kumimoji="0" lang="en-US"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nb-NO"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      High strength steel             ~ 2 GPa</a:t>
            </a:r>
            <a:endParaRPr kumimoji="0" lang="en-US"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endParaRPr>
          </a:p>
        </p:txBody>
      </p:sp>
      <p:sp>
        <p:nvSpPr>
          <p:cNvPr id="153611" name="Text Box 11"/>
          <p:cNvSpPr txBox="1">
            <a:spLocks noChangeArrowheads="1"/>
          </p:cNvSpPr>
          <p:nvPr/>
        </p:nvSpPr>
        <p:spPr bwMode="auto">
          <a:xfrm>
            <a:off x="304800" y="5029200"/>
            <a:ext cx="7543800" cy="1292225"/>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20000"/>
              </a:spcBef>
              <a:spcAft>
                <a:spcPct val="0"/>
              </a:spcAft>
              <a:buClr>
                <a:srgbClr val="000000"/>
              </a:buClr>
              <a:buSzTx/>
              <a:buFontTx/>
              <a:buNone/>
              <a:tabLst/>
              <a:defRPr/>
            </a:pPr>
            <a:endParaRPr kumimoji="0" lang="nb-NO" sz="18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000000"/>
              </a:buClr>
              <a:buSzTx/>
              <a:buFontTx/>
              <a:buChar char="•"/>
              <a:tabLst/>
              <a:defRPr/>
            </a:pPr>
            <a:r>
              <a:rPr kumimoji="0" lang="nb-NO" sz="18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rPr>
              <a:t> </a:t>
            </a:r>
            <a:r>
              <a:rPr kumimoji="0" lang="nb-NO" sz="18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Density: </a:t>
            </a:r>
          </a:p>
          <a:p>
            <a:pPr marL="0" marR="0" lvl="0" indent="0" algn="l" defTabSz="914400" rtl="0" eaLnBrk="1" fontAlgn="base" latinLnBrk="0" hangingPunct="1">
              <a:lnSpc>
                <a:spcPct val="100000"/>
              </a:lnSpc>
              <a:spcBef>
                <a:spcPct val="20000"/>
              </a:spcBef>
              <a:spcAft>
                <a:spcPct val="0"/>
              </a:spcAft>
              <a:buClr>
                <a:srgbClr val="000000"/>
              </a:buClr>
              <a:buSzTx/>
              <a:buFontTx/>
              <a:buNone/>
              <a:tabLst/>
              <a:defRPr/>
            </a:pPr>
            <a:r>
              <a:rPr kumimoji="0" lang="nb-NO" sz="18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     </a:t>
            </a:r>
            <a:r>
              <a:rPr kumimoji="0" lang="nb-NO" sz="1400" b="0" i="0" u="none" strike="noStrike" kern="1200" cap="none" spc="0" normalizeH="0" baseline="0" noProof="0" dirty="0">
                <a:ln>
                  <a:noFill/>
                </a:ln>
                <a:solidFill>
                  <a:srgbClr val="333399"/>
                </a:solidFill>
                <a:effectLst/>
                <a:uLnTx/>
                <a:uFillTx/>
                <a:latin typeface="Arial Rounded MT Bold" pitchFamily="34" charset="0"/>
                <a:ea typeface="+mn-ea"/>
                <a:cs typeface="Arial" panose="020B0604020202020204" pitchFamily="34" charset="0"/>
              </a:rPr>
              <a:t>Carbon nanotube</a:t>
            </a:r>
            <a:r>
              <a:rPr kumimoji="0" lang="nb-NO"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 (SW) 1.33 – 1.40 gram / cm</a:t>
            </a:r>
            <a:r>
              <a:rPr kumimoji="0" lang="nb-NO" sz="1400" b="0" i="0" u="none" strike="noStrike" kern="1200" cap="none" spc="0" normalizeH="0" baseline="30000" noProof="0" dirty="0">
                <a:ln>
                  <a:noFill/>
                </a:ln>
                <a:solidFill>
                  <a:srgbClr val="000000"/>
                </a:solidFill>
                <a:effectLst/>
                <a:uLnTx/>
                <a:uFillTx/>
                <a:latin typeface="Arial Rounded MT Bold" pitchFamily="34" charset="0"/>
                <a:ea typeface="+mn-ea"/>
                <a:cs typeface="Arial" panose="020B0604020202020204" pitchFamily="34" charset="0"/>
              </a:rPr>
              <a:t>3</a:t>
            </a:r>
          </a:p>
          <a:p>
            <a:pPr marL="0" marR="0" lvl="0" indent="0" algn="l" defTabSz="914400" rtl="0" eaLnBrk="1" fontAlgn="base" latinLnBrk="0" hangingPunct="1">
              <a:lnSpc>
                <a:spcPct val="100000"/>
              </a:lnSpc>
              <a:spcBef>
                <a:spcPct val="20000"/>
              </a:spcBef>
              <a:spcAft>
                <a:spcPct val="0"/>
              </a:spcAft>
              <a:buClr>
                <a:srgbClr val="000000"/>
              </a:buClr>
              <a:buSzTx/>
              <a:buFontTx/>
              <a:buNone/>
              <a:tabLst/>
              <a:defRPr/>
            </a:pPr>
            <a:r>
              <a:rPr kumimoji="0" lang="nb-NO" sz="1400" b="0" i="0" u="none" strike="noStrike" kern="1200" cap="none" spc="0" normalizeH="0" baseline="0" noProof="0" dirty="0">
                <a:ln>
                  <a:noFill/>
                </a:ln>
                <a:solidFill>
                  <a:srgbClr val="000000"/>
                </a:solidFill>
                <a:effectLst/>
                <a:uLnTx/>
                <a:uFillTx/>
                <a:latin typeface="Arial Rounded MT Bold" pitchFamily="34" charset="0"/>
                <a:ea typeface="+mn-ea"/>
                <a:cs typeface="Arial" panose="020B0604020202020204" pitchFamily="34" charset="0"/>
              </a:rPr>
              <a:t>       Aluminium                                 2.7 gram / cm</a:t>
            </a:r>
            <a:r>
              <a:rPr kumimoji="0" lang="nb-NO" sz="1400" b="0" i="0" u="none" strike="noStrike" kern="1200" cap="none" spc="0" normalizeH="0" baseline="30000" noProof="0" dirty="0">
                <a:ln>
                  <a:noFill/>
                </a:ln>
                <a:solidFill>
                  <a:srgbClr val="000000"/>
                </a:solidFill>
                <a:effectLst/>
                <a:uLnTx/>
                <a:uFillTx/>
                <a:latin typeface="Arial Rounded MT Bold" pitchFamily="34" charset="0"/>
                <a:ea typeface="+mn-ea"/>
                <a:cs typeface="Arial" panose="020B0604020202020204" pitchFamily="34" charset="0"/>
              </a:rPr>
              <a:t>3</a:t>
            </a:r>
            <a:endParaRPr kumimoji="0" lang="en-US" sz="1400" b="0" i="0" u="none" strike="noStrike" kern="1200" cap="none" spc="0" normalizeH="0" baseline="30000" noProof="0" dirty="0">
              <a:ln>
                <a:noFill/>
              </a:ln>
              <a:solidFill>
                <a:srgbClr val="000000"/>
              </a:solidFill>
              <a:effectLst/>
              <a:uLnTx/>
              <a:uFillTx/>
              <a:latin typeface="Arial Rounded MT Bold" pitchFamily="34" charset="0"/>
              <a:ea typeface="+mn-ea"/>
              <a:cs typeface="Arial" panose="020B0604020202020204" pitchFamily="34" charset="0"/>
            </a:endParaRPr>
          </a:p>
        </p:txBody>
      </p:sp>
      <p:sp>
        <p:nvSpPr>
          <p:cNvPr id="29704" name="Text Box 12"/>
          <p:cNvSpPr txBox="1">
            <a:spLocks noChangeArrowheads="1"/>
          </p:cNvSpPr>
          <p:nvPr/>
        </p:nvSpPr>
        <p:spPr bwMode="auto">
          <a:xfrm>
            <a:off x="7308850" y="0"/>
            <a:ext cx="1835150" cy="366713"/>
          </a:xfrm>
          <a:prstGeom prst="rect">
            <a:avLst/>
          </a:prstGeom>
          <a:solidFill>
            <a:srgbClr val="FF9900"/>
          </a:solid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nb-NO" sz="1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Properties</a:t>
            </a:r>
            <a:endParaRPr kumimoji="0" lang="en-US" sz="1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1" name="Rectangle 2"/>
          <p:cNvSpPr>
            <a:spLocks noGrp="1" noChangeArrowheads="1"/>
          </p:cNvSpPr>
          <p:nvPr>
            <p:ph type="title"/>
          </p:nvPr>
        </p:nvSpPr>
        <p:spPr>
          <a:xfrm>
            <a:off x="457200" y="274638"/>
            <a:ext cx="5257800" cy="1143000"/>
          </a:xfrm>
        </p:spPr>
        <p:txBody>
          <a:bodyPr/>
          <a:lstStyle/>
          <a:p>
            <a:pPr eaLnBrk="1" hangingPunct="1"/>
            <a:r>
              <a:rPr lang="en-US" altLang="en-US" sz="3600"/>
              <a:t>CNT Properties</a:t>
            </a:r>
          </a:p>
        </p:txBody>
      </p:sp>
      <p:sp>
        <p:nvSpPr>
          <p:cNvPr id="2" name="Rectangle 1"/>
          <p:cNvSpPr/>
          <p:nvPr/>
        </p:nvSpPr>
        <p:spPr>
          <a:xfrm>
            <a:off x="4595813" y="2051050"/>
            <a:ext cx="4572000" cy="95408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Stiffness</a:t>
            </a: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is the extent to which an object can resists deformation in response to an applied force. The complementary concept is flexibility or pliability: the more flexible an object is, the less stiff it is.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2198688"/>
            <a:ext cx="31242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724400" y="3716338"/>
            <a:ext cx="4572000" cy="52228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capacity of a material or structure to withstand loads tending to elongate</a:t>
            </a:r>
          </a:p>
        </p:txBody>
      </p:sp>
      <p:sp>
        <p:nvSpPr>
          <p:cNvPr id="7" name="AutoShape 6" descr="Image result for Tensile strengt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2413" y="3609975"/>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24477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699"/>
                                        </p:tgtEl>
                                        <p:attrNameLst>
                                          <p:attrName>style.visibility</p:attrName>
                                        </p:attrNameLst>
                                      </p:cBhvr>
                                      <p:to>
                                        <p:strVal val="visible"/>
                                      </p:to>
                                    </p:set>
                                    <p:animEffect transition="in" filter="fade">
                                      <p:cBhvr>
                                        <p:cTn id="12" dur="1000"/>
                                        <p:tgtEl>
                                          <p:spTgt spid="29699"/>
                                        </p:tgtEl>
                                      </p:cBhvr>
                                    </p:animEffect>
                                    <p:anim calcmode="lin" valueType="num">
                                      <p:cBhvr>
                                        <p:cTn id="13" dur="1000" fill="hold"/>
                                        <p:tgtEl>
                                          <p:spTgt spid="29699"/>
                                        </p:tgtEl>
                                        <p:attrNameLst>
                                          <p:attrName>ppt_x</p:attrName>
                                        </p:attrNameLst>
                                      </p:cBhvr>
                                      <p:tavLst>
                                        <p:tav tm="0">
                                          <p:val>
                                            <p:strVal val="#ppt_x"/>
                                          </p:val>
                                        </p:tav>
                                        <p:tav tm="100000">
                                          <p:val>
                                            <p:strVal val="#ppt_x"/>
                                          </p:val>
                                        </p:tav>
                                      </p:tavLst>
                                    </p:anim>
                                    <p:anim calcmode="lin" valueType="num">
                                      <p:cBhvr>
                                        <p:cTn id="14" dur="1000" fill="hold"/>
                                        <p:tgtEl>
                                          <p:spTgt spid="2969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701"/>
                                        </p:tgtEl>
                                        <p:attrNameLst>
                                          <p:attrName>style.visibility</p:attrName>
                                        </p:attrNameLst>
                                      </p:cBhvr>
                                      <p:to>
                                        <p:strVal val="visible"/>
                                      </p:to>
                                    </p:set>
                                    <p:animEffect transition="in" filter="fade">
                                      <p:cBhvr>
                                        <p:cTn id="17" dur="1000"/>
                                        <p:tgtEl>
                                          <p:spTgt spid="29701"/>
                                        </p:tgtEl>
                                      </p:cBhvr>
                                    </p:animEffect>
                                    <p:anim calcmode="lin" valueType="num">
                                      <p:cBhvr>
                                        <p:cTn id="18" dur="1000" fill="hold"/>
                                        <p:tgtEl>
                                          <p:spTgt spid="29701"/>
                                        </p:tgtEl>
                                        <p:attrNameLst>
                                          <p:attrName>ppt_x</p:attrName>
                                        </p:attrNameLst>
                                      </p:cBhvr>
                                      <p:tavLst>
                                        <p:tav tm="0">
                                          <p:val>
                                            <p:strVal val="#ppt_x"/>
                                          </p:val>
                                        </p:tav>
                                        <p:tav tm="100000">
                                          <p:val>
                                            <p:strVal val="#ppt_x"/>
                                          </p:val>
                                        </p:tav>
                                      </p:tavLst>
                                    </p:anim>
                                    <p:anim calcmode="lin" valueType="num">
                                      <p:cBhvr>
                                        <p:cTn id="19" dur="1000" fill="hold"/>
                                        <p:tgtEl>
                                          <p:spTgt spid="29701"/>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53610"/>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53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1" grpId="0"/>
      <p:bldP spid="153610" grpId="0" autoUpdateAnimBg="0"/>
      <p:bldP spid="153611" grpId="0" autoUpdateAnimBg="0"/>
      <p:bldP spid="11" grpId="0"/>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pPr eaLnBrk="1" hangingPunct="1"/>
            <a:r>
              <a:rPr lang="en-US" altLang="en-US"/>
              <a:t>CNT Properties (cont.)</a:t>
            </a:r>
          </a:p>
        </p:txBody>
      </p:sp>
      <p:sp>
        <p:nvSpPr>
          <p:cNvPr id="183299" name="Rectangle 3"/>
          <p:cNvSpPr>
            <a:spLocks noGrp="1" noChangeArrowheads="1"/>
          </p:cNvSpPr>
          <p:nvPr>
            <p:ph type="body" idx="1"/>
          </p:nvPr>
        </p:nvSpPr>
        <p:spPr/>
        <p:txBody>
          <a:bodyPr/>
          <a:lstStyle/>
          <a:p>
            <a:pPr eaLnBrk="1" hangingPunct="1"/>
            <a:endParaRPr lang="en-US" altLang="en-US"/>
          </a:p>
        </p:txBody>
      </p:sp>
      <p:pic>
        <p:nvPicPr>
          <p:cNvPr id="183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830580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83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105400"/>
            <a:ext cx="31242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519204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pPr eaLnBrk="1" hangingPunct="1"/>
            <a:r>
              <a:rPr lang="en-US" altLang="en-US">
                <a:latin typeface="Times New Roman" panose="02020603050405020304" pitchFamily="18" charset="0"/>
                <a:cs typeface="Times New Roman" panose="02020603050405020304" pitchFamily="18" charset="0"/>
              </a:rPr>
              <a:t>Toxicity</a:t>
            </a:r>
          </a:p>
        </p:txBody>
      </p:sp>
      <p:sp>
        <p:nvSpPr>
          <p:cNvPr id="184323" name="Content Placeholder 2"/>
          <p:cNvSpPr>
            <a:spLocks noGrp="1"/>
          </p:cNvSpPr>
          <p:nvPr>
            <p:ph idx="1"/>
          </p:nvPr>
        </p:nvSpPr>
        <p:spPr>
          <a:xfrm>
            <a:off x="457200" y="1600200"/>
            <a:ext cx="4114800" cy="4525963"/>
          </a:xfrm>
        </p:spPr>
        <p:txBody>
          <a:bodyPr/>
          <a:lstStyle/>
          <a:p>
            <a:pPr eaLnBrk="1" hangingPunct="1"/>
            <a:r>
              <a:rPr lang="en-US" altLang="en-US" sz="2800">
                <a:latin typeface="Times New Roman" panose="02020603050405020304" pitchFamily="18" charset="0"/>
                <a:cs typeface="Times New Roman" panose="02020603050405020304" pitchFamily="18" charset="0"/>
              </a:rPr>
              <a:t>Research is still in the early stages</a:t>
            </a:r>
          </a:p>
          <a:p>
            <a:pPr eaLnBrk="1" hangingPunct="1"/>
            <a:r>
              <a:rPr lang="en-US" altLang="en-US" sz="2800">
                <a:latin typeface="Times New Roman" panose="02020603050405020304" pitchFamily="18" charset="0"/>
                <a:cs typeface="Times New Roman" panose="02020603050405020304" pitchFamily="18" charset="0"/>
              </a:rPr>
              <a:t>In rodents, carbon nanotubes have been found to cause several lung issues</a:t>
            </a:r>
          </a:p>
          <a:p>
            <a:pPr eaLnBrk="1" hangingPunct="1"/>
            <a:r>
              <a:rPr lang="en-US" altLang="en-US" sz="2800">
                <a:latin typeface="Times New Roman" panose="02020603050405020304" pitchFamily="18" charset="0"/>
                <a:cs typeface="Times New Roman" panose="02020603050405020304" pitchFamily="18" charset="0"/>
              </a:rPr>
              <a:t>The needle-like shape of the fibers is similar to that of asbestos</a:t>
            </a:r>
          </a:p>
        </p:txBody>
      </p:sp>
      <p:pic>
        <p:nvPicPr>
          <p:cNvPr id="184324" name="Picture 2" descr="http://www.phy.mtu.edu/newsletter/research/FatNanotub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981200"/>
            <a:ext cx="4065588"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5" name="TextBox 4"/>
          <p:cNvSpPr txBox="1">
            <a:spLocks noChangeArrowheads="1"/>
          </p:cNvSpPr>
          <p:nvPr/>
        </p:nvSpPr>
        <p:spPr bwMode="auto">
          <a:xfrm>
            <a:off x="4876800" y="5029200"/>
            <a:ext cx="4038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http://www.phy.mtu.edu/newsletter/research/FatNanotubes.jpg</a:t>
            </a:r>
          </a:p>
        </p:txBody>
      </p:sp>
      <p:sp>
        <p:nvSpPr>
          <p:cNvPr id="6" name="Date Placeholder 5"/>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0BB6A6-2BC7-4B0A-8ED8-AFF5D212D36A}" type="datetime1">
              <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Times New Roman" pitchFamily="18" charset="0"/>
              <a:ea typeface="+mn-ea"/>
              <a:cs typeface="Times New Roman" pitchFamily="18" charset="0"/>
            </a:endParaRPr>
          </a:p>
        </p:txBody>
      </p:sp>
      <p:sp>
        <p:nvSpPr>
          <p:cNvPr id="18432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DE04A7-6047-4272-8AE6-66AFA8716ACE}" type="slidenum">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1620266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pPr eaLnBrk="1" hangingPunct="1"/>
            <a:r>
              <a:rPr lang="en-US" altLang="en-US"/>
              <a:t>Single-Wall Nanotube (SWNT)</a:t>
            </a:r>
          </a:p>
        </p:txBody>
      </p:sp>
      <p:pic>
        <p:nvPicPr>
          <p:cNvPr id="185347" name="Picture 2" descr="File:Carbon nanotube armchair povray.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21001" t="12000" r="12000" b="28000"/>
          <a:stretch>
            <a:fillRect/>
          </a:stretch>
        </p:blipFill>
        <p:spPr bwMode="auto">
          <a:xfrm>
            <a:off x="381000" y="1828800"/>
            <a:ext cx="38862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8" name="Picture 4" descr="File:Carbon nanotube zigzag povray.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l="16000" t="13333" r="20000" b="33333"/>
          <a:stretch>
            <a:fillRect/>
          </a:stretch>
        </p:blipFill>
        <p:spPr bwMode="auto">
          <a:xfrm>
            <a:off x="4800600" y="1828800"/>
            <a:ext cx="41910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9" name="TextBox 5"/>
          <p:cNvSpPr txBox="1">
            <a:spLocks noChangeArrowheads="1"/>
          </p:cNvSpPr>
          <p:nvPr/>
        </p:nvSpPr>
        <p:spPr bwMode="auto">
          <a:xfrm>
            <a:off x="609600" y="4419600"/>
            <a:ext cx="3581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Armchair</a:t>
            </a:r>
          </a:p>
        </p:txBody>
      </p:sp>
      <p:sp>
        <p:nvSpPr>
          <p:cNvPr id="185350" name="TextBox 6"/>
          <p:cNvSpPr txBox="1">
            <a:spLocks noChangeArrowheads="1"/>
          </p:cNvSpPr>
          <p:nvPr/>
        </p:nvSpPr>
        <p:spPr bwMode="auto">
          <a:xfrm>
            <a:off x="5105400" y="4419600"/>
            <a:ext cx="3581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Zig-Zag</a:t>
            </a:r>
          </a:p>
        </p:txBody>
      </p:sp>
      <p:cxnSp>
        <p:nvCxnSpPr>
          <p:cNvPr id="9" name="Straight Connector 8"/>
          <p:cNvCxnSpPr/>
          <p:nvPr/>
        </p:nvCxnSpPr>
        <p:spPr>
          <a:xfrm>
            <a:off x="457200" y="2271713"/>
            <a:ext cx="2895600" cy="1219200"/>
          </a:xfrm>
          <a:prstGeom prst="line">
            <a:avLst/>
          </a:prstGeom>
          <a:ln w="539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638800" y="2362200"/>
            <a:ext cx="3200400" cy="1143000"/>
          </a:xfrm>
          <a:prstGeom prst="line">
            <a:avLst/>
          </a:prstGeom>
          <a:ln w="53975">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Hexagon 12"/>
          <p:cNvSpPr/>
          <p:nvPr/>
        </p:nvSpPr>
        <p:spPr>
          <a:xfrm>
            <a:off x="1981200" y="5181600"/>
            <a:ext cx="762000" cy="685800"/>
          </a:xfrm>
          <a:prstGeom prst="hexagon">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Hexagon 13"/>
          <p:cNvSpPr/>
          <p:nvPr/>
        </p:nvSpPr>
        <p:spPr>
          <a:xfrm rot="5400000">
            <a:off x="6553200" y="5181600"/>
            <a:ext cx="762000" cy="685800"/>
          </a:xfrm>
          <a:prstGeom prst="hexagon">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6" name="Straight Connector 15"/>
          <p:cNvCxnSpPr/>
          <p:nvPr/>
        </p:nvCxnSpPr>
        <p:spPr>
          <a:xfrm rot="5400000">
            <a:off x="1866900" y="5524500"/>
            <a:ext cx="990600"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6438900" y="5524500"/>
            <a:ext cx="990600"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Date Placeholder 14"/>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C2CFD0-B3EB-48B8-92E0-5471FA6D93C7}"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10/16/2024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85358" name="Slide Number Placeholder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CABC32-0AE0-411B-B7AE-B8E4DAA2CF4D}"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74163731"/>
      </p:ext>
    </p:extLst>
  </p:cSld>
  <p:clrMapOvr>
    <a:masterClrMapping/>
  </p:clrMapOvr>
  <p:transition spd="slow"/>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251</TotalTime>
  <Words>3284</Words>
  <Application>Microsoft Office PowerPoint</Application>
  <PresentationFormat>On-screen Show (4:3)</PresentationFormat>
  <Paragraphs>378</Paragraphs>
  <Slides>41</Slides>
  <Notes>14</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41</vt:i4>
      </vt:variant>
    </vt:vector>
  </HeadingPairs>
  <TitlesOfParts>
    <vt:vector size="53" baseType="lpstr">
      <vt:lpstr>Arial</vt:lpstr>
      <vt:lpstr>Arial Rounded MT Bold</vt:lpstr>
      <vt:lpstr>Calibri</vt:lpstr>
      <vt:lpstr>Calibri Light</vt:lpstr>
      <vt:lpstr>Cooper Black</vt:lpstr>
      <vt:lpstr>Symbol</vt:lpstr>
      <vt:lpstr>Times New Roman</vt:lpstr>
      <vt:lpstr>Wingdings</vt:lpstr>
      <vt:lpstr>Office Theme</vt:lpstr>
      <vt:lpstr>1_Office Theme</vt:lpstr>
      <vt:lpstr>Default Design</vt:lpstr>
      <vt:lpstr>Image</vt:lpstr>
      <vt:lpstr>Carbon Nanotubes</vt:lpstr>
      <vt:lpstr>PowerPoint Presentation</vt:lpstr>
      <vt:lpstr>PowerPoint Presentation</vt:lpstr>
      <vt:lpstr>Why Should We Care?</vt:lpstr>
      <vt:lpstr>Properties</vt:lpstr>
      <vt:lpstr>CNT Properties</vt:lpstr>
      <vt:lpstr>CNT Properties (cont.)</vt:lpstr>
      <vt:lpstr>Toxicity</vt:lpstr>
      <vt:lpstr>Single-Wall Nanotube (SWNT)</vt:lpstr>
      <vt:lpstr>Multi-Walled Nanotubes (MWNT)</vt:lpstr>
      <vt:lpstr>PowerPoint Presentation</vt:lpstr>
      <vt:lpstr>PowerPoint Presentation</vt:lpstr>
      <vt:lpstr>PowerPoint Presentation</vt:lpstr>
      <vt:lpstr>Ball Milling</vt:lpstr>
      <vt:lpstr>Electrical Application: FED</vt:lpstr>
      <vt:lpstr>Energy Storage: Lithium batteries</vt:lpstr>
      <vt:lpstr>Energy storage: Hydrogen storage</vt:lpstr>
      <vt:lpstr>Biological applications: AFM tips</vt:lpstr>
      <vt:lpstr>Biological applications: DNA sequencing</vt:lpstr>
      <vt:lpstr>Paper battery</vt:lpstr>
      <vt:lpstr>Nanotube speakers</vt:lpstr>
      <vt:lpstr>Artificial muscles</vt:lpstr>
      <vt:lpstr>Nanotube thermocell</vt:lpstr>
      <vt:lpstr>PowerPoint Presentation</vt:lpstr>
      <vt:lpstr>Carbon black</vt:lpstr>
      <vt:lpstr>Writing</vt:lpstr>
      <vt:lpstr>CNT: Implications for electronics</vt:lpstr>
      <vt:lpstr>CNT: Implications for electronics</vt:lpstr>
      <vt:lpstr>PowerPoint Presentation</vt:lpstr>
      <vt:lpstr>PowerPoint Presentation</vt:lpstr>
      <vt:lpstr>PowerPoint Presentation</vt:lpstr>
      <vt:lpstr>PowerPoint Presentation</vt:lpstr>
      <vt:lpstr>Overview of Interconnects</vt:lpstr>
      <vt:lpstr>Why Carbon Nanotube Interconnects?</vt:lpstr>
      <vt:lpstr>Growth Strategies</vt:lpstr>
      <vt:lpstr>Results</vt:lpstr>
      <vt:lpstr>Issues</vt:lpstr>
      <vt:lpstr>PowerPoint Presentation</vt:lpstr>
      <vt:lpstr>In Conclusion…</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daiictpdc004</dc:creator>
  <cp:lastModifiedBy>Harsh Gajjar</cp:lastModifiedBy>
  <cp:revision>5</cp:revision>
  <dcterms:created xsi:type="dcterms:W3CDTF">2019-09-17T01:54:52Z</dcterms:created>
  <dcterms:modified xsi:type="dcterms:W3CDTF">2024-10-16T04:59:32Z</dcterms:modified>
</cp:coreProperties>
</file>